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6"/>
  </p:notesMasterIdLst>
  <p:handoutMasterIdLst>
    <p:handoutMasterId r:id="rId27"/>
  </p:handoutMasterIdLst>
  <p:sldIdLst>
    <p:sldId id="2076137917" r:id="rId6"/>
    <p:sldId id="2076137918" r:id="rId7"/>
    <p:sldId id="1370" r:id="rId8"/>
    <p:sldId id="2076137911" r:id="rId9"/>
    <p:sldId id="2076137919" r:id="rId10"/>
    <p:sldId id="2076137920" r:id="rId11"/>
    <p:sldId id="2076137921" r:id="rId12"/>
    <p:sldId id="791" r:id="rId13"/>
    <p:sldId id="756" r:id="rId14"/>
    <p:sldId id="794" r:id="rId15"/>
    <p:sldId id="758" r:id="rId16"/>
    <p:sldId id="781" r:id="rId17"/>
    <p:sldId id="778" r:id="rId18"/>
    <p:sldId id="780" r:id="rId19"/>
    <p:sldId id="785" r:id="rId20"/>
    <p:sldId id="786" r:id="rId21"/>
    <p:sldId id="787" r:id="rId22"/>
    <p:sldId id="788" r:id="rId23"/>
    <p:sldId id="782" r:id="rId24"/>
    <p:sldId id="790" r:id="rId25"/>
  </p:sldIdLst>
  <p:sldSz cx="12436475" cy="6994525"/>
  <p:notesSz cx="6858000" cy="9144000"/>
  <p:custDataLst>
    <p:tags r:id="rId2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Lst>
        </p14:section>
        <p14:section name="Main Section" id="{DBA7CB84-7B66-4E24-AC1A-2003CF831DC5}">
          <p14:sldIdLst>
            <p14:sldId id="1370"/>
            <p14:sldId id="2076137911"/>
            <p14:sldId id="2076137919"/>
            <p14:sldId id="2076137920"/>
            <p14:sldId id="2076137921"/>
          </p14:sldIdLst>
        </p14:section>
        <p14:section name="Icons" id="{093BB0AD-5FF5-4C67-BC7E-2517B76AC4A5}">
          <p14:sldIdLst>
            <p14:sldId id="791"/>
            <p14:sldId id="756"/>
            <p14:sldId id="794"/>
            <p14:sldId id="758"/>
            <p14:sldId id="781"/>
            <p14:sldId id="778"/>
            <p14:sldId id="780"/>
            <p14:sldId id="785"/>
            <p14:sldId id="786"/>
            <p14:sldId id="787"/>
            <p14:sldId id="788"/>
            <p14:sldId id="782"/>
            <p14:sldId id="790"/>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0717" autoAdjust="0"/>
  </p:normalViewPr>
  <p:slideViewPr>
    <p:cSldViewPr>
      <p:cViewPr varScale="1">
        <p:scale>
          <a:sx n="69" d="100"/>
          <a:sy n="69" d="100"/>
        </p:scale>
        <p:origin x="48" y="140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4/1/2020 4:20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4/1/2020 4:20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4/1/2020 4:20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5.xml"/><Relationship Id="rId1" Type="http://schemas.openxmlformats.org/officeDocument/2006/relationships/tags" Target="../tags/tag42.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Data Transformations</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r>
                        <a:rPr lang="en-US" sz="1100" dirty="0"/>
                        <a:t>Day 1, Ingest &amp; Transform: 13:00-13:30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ARROWS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Arrow, forward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Full screen, expand, diagonal, stretch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Decrease, shrink, focus, compress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Expand, grow, enlarge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Growth, market, improve, increase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Insert, decrease, drop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Next page, turn 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Move, shift, relocate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Shrink, compress, swipe, push, wipe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Expand, enlarge,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Contract, reduce, shrink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Curved arrow, arc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junction, split, change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Shuffle, cross path, switch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repeat, virtuous </a:t>
                      </a: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sync, feedback loop</a:t>
                      </a:r>
                      <a:endParaRPr lang="en-US" sz="600" kern="1200" spc="-1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Roll back, reverse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Ease of access,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altered course</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turn, change direction, alter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angle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Morph, transform, change shape, evolve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Replace, compare, transition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 time management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 lost 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money 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Creative process, redraw, creativity, create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install, insert, integrate, minimize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mail,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 improvement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arrow_3" title="Icon of an arrow pointing down at a line">
            <a:extLst>
              <a:ext uri="{FF2B5EF4-FFF2-40B4-BE49-F238E27FC236}">
                <a16:creationId xmlns:a16="http://schemas.microsoft.com/office/drawing/2014/main" id="{542F4692-0077-4B2D-90CA-8B035659C065}"/>
              </a:ext>
            </a:extLst>
          </p:cNvPr>
          <p:cNvSpPr>
            <a:spLocks noChangeAspect="1" noEditPoints="1"/>
          </p:cNvSpPr>
          <p:nvPr/>
        </p:nvSpPr>
        <p:spPr bwMode="auto">
          <a:xfrm>
            <a:off x="7556477" y="1209223"/>
            <a:ext cx="212347" cy="36570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1" name="arrow_5" title="Icon of two arrows pointing across from each other">
            <a:extLst>
              <a:ext uri="{FF2B5EF4-FFF2-40B4-BE49-F238E27FC236}">
                <a16:creationId xmlns:a16="http://schemas.microsoft.com/office/drawing/2014/main" id="{CEEB92BB-C282-4B12-A3BC-BBD492B2D3B6}"/>
              </a:ext>
            </a:extLst>
          </p:cNvPr>
          <p:cNvSpPr>
            <a:spLocks noChangeAspect="1" noEditPoints="1"/>
          </p:cNvSpPr>
          <p:nvPr/>
        </p:nvSpPr>
        <p:spPr bwMode="auto">
          <a:xfrm>
            <a:off x="4595817" y="1209223"/>
            <a:ext cx="364240" cy="36570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arrow_6" title="Icon of two arrows pointing in opposite direction of each other">
            <a:extLst>
              <a:ext uri="{FF2B5EF4-FFF2-40B4-BE49-F238E27FC236}">
                <a16:creationId xmlns:a16="http://schemas.microsoft.com/office/drawing/2014/main" id="{8DC0D1F3-853C-49E1-A41D-8AD09C140B67}"/>
              </a:ext>
            </a:extLst>
          </p:cNvPr>
          <p:cNvSpPr>
            <a:spLocks noChangeAspect="1" noEditPoints="1"/>
          </p:cNvSpPr>
          <p:nvPr/>
        </p:nvSpPr>
        <p:spPr bwMode="auto">
          <a:xfrm>
            <a:off x="5543240" y="1209223"/>
            <a:ext cx="389362" cy="36570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715131" y="1209223"/>
            <a:ext cx="365708" cy="365708"/>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a:off x="739843" y="1209223"/>
            <a:ext cx="396319" cy="3657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arrow_16" title="Icon of two arrows that crisscross">
            <a:extLst>
              <a:ext uri="{FF2B5EF4-FFF2-40B4-BE49-F238E27FC236}">
                <a16:creationId xmlns:a16="http://schemas.microsoft.com/office/drawing/2014/main" id="{79EFC7FC-D2BE-46B8-8388-88D1E3167645}"/>
              </a:ext>
            </a:extLst>
          </p:cNvPr>
          <p:cNvSpPr>
            <a:spLocks noChangeAspect="1" noEditPoints="1"/>
          </p:cNvSpPr>
          <p:nvPr/>
        </p:nvSpPr>
        <p:spPr bwMode="auto">
          <a:xfrm>
            <a:off x="6449816" y="2123496"/>
            <a:ext cx="496177" cy="3657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6" name="arrow_17" title="Icon of a curved arrow that splits in two directions">
            <a:extLst>
              <a:ext uri="{FF2B5EF4-FFF2-40B4-BE49-F238E27FC236}">
                <a16:creationId xmlns:a16="http://schemas.microsoft.com/office/drawing/2014/main" id="{0F0D8BC9-9060-43F9-9BB0-4C77016DCA96}"/>
              </a:ext>
            </a:extLst>
          </p:cNvPr>
          <p:cNvSpPr>
            <a:spLocks noChangeAspect="1" noEditPoints="1"/>
          </p:cNvSpPr>
          <p:nvPr/>
        </p:nvSpPr>
        <p:spPr bwMode="auto">
          <a:xfrm>
            <a:off x="5590621" y="2123496"/>
            <a:ext cx="294598" cy="36570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7" name="arrow_18" title="Icon of a tightly curved arrow pointing to the left">
            <a:extLst>
              <a:ext uri="{FF2B5EF4-FFF2-40B4-BE49-F238E27FC236}">
                <a16:creationId xmlns:a16="http://schemas.microsoft.com/office/drawing/2014/main" id="{5A560896-BED4-47C7-8DE9-42DD0F46B8E9}"/>
              </a:ext>
            </a:extLst>
          </p:cNvPr>
          <p:cNvSpPr>
            <a:spLocks noChangeAspect="1" noEditPoints="1"/>
          </p:cNvSpPr>
          <p:nvPr/>
        </p:nvSpPr>
        <p:spPr bwMode="auto">
          <a:xfrm>
            <a:off x="3692241"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8" name="Share_E72D" title="Icon of a square with an arrow pointing out of it">
            <a:extLst>
              <a:ext uri="{FF2B5EF4-FFF2-40B4-BE49-F238E27FC236}">
                <a16:creationId xmlns:a16="http://schemas.microsoft.com/office/drawing/2014/main" id="{4191EFEE-B29E-4E80-990D-241D1CE377EB}"/>
              </a:ext>
            </a:extLst>
          </p:cNvPr>
          <p:cNvSpPr>
            <a:spLocks noChangeAspect="1" noEditPoints="1"/>
          </p:cNvSpPr>
          <p:nvPr/>
        </p:nvSpPr>
        <p:spPr bwMode="auto">
          <a:xfrm>
            <a:off x="7450240" y="3037766"/>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9" name="PageRight_E761" title="Icon of a chevron bracket in a circle pointed right">
            <a:extLst>
              <a:ext uri="{FF2B5EF4-FFF2-40B4-BE49-F238E27FC236}">
                <a16:creationId xmlns:a16="http://schemas.microsoft.com/office/drawing/2014/main" id="{A552223D-59CE-4910-B52A-8731E5B9C720}"/>
              </a:ext>
            </a:extLst>
          </p:cNvPr>
          <p:cNvSpPr>
            <a:spLocks noChangeAspect="1" noEditPoints="1"/>
          </p:cNvSpPr>
          <p:nvPr/>
        </p:nvSpPr>
        <p:spPr bwMode="auto">
          <a:xfrm>
            <a:off x="1715266" y="3037766"/>
            <a:ext cx="365440" cy="365708"/>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6" name="PageRight_E760" title="Icon of a chevron bracket in a circle pointed left">
            <a:extLst>
              <a:ext uri="{FF2B5EF4-FFF2-40B4-BE49-F238E27FC236}">
                <a16:creationId xmlns:a16="http://schemas.microsoft.com/office/drawing/2014/main" id="{DB7EF284-49B9-430D-8B52-52C3ED7E8EBB}"/>
              </a:ext>
            </a:extLst>
          </p:cNvPr>
          <p:cNvSpPr>
            <a:spLocks noChangeAspect="1" noEditPoints="1"/>
          </p:cNvSpPr>
          <p:nvPr/>
        </p:nvSpPr>
        <p:spPr bwMode="auto">
          <a:xfrm>
            <a:off x="755282" y="3037766"/>
            <a:ext cx="365440" cy="365708"/>
          </a:xfrm>
          <a:custGeom>
            <a:avLst/>
            <a:gdLst>
              <a:gd name="T0" fmla="*/ 3225 w 3225"/>
              <a:gd name="T1" fmla="*/ 1612 h 3225"/>
              <a:gd name="T2" fmla="*/ 1613 w 3225"/>
              <a:gd name="T3" fmla="*/ 3225 h 3225"/>
              <a:gd name="T4" fmla="*/ 0 w 3225"/>
              <a:gd name="T5" fmla="*/ 1612 h 3225"/>
              <a:gd name="T6" fmla="*/ 1613 w 3225"/>
              <a:gd name="T7" fmla="*/ 0 h 3225"/>
              <a:gd name="T8" fmla="*/ 3225 w 3225"/>
              <a:gd name="T9" fmla="*/ 1612 h 3225"/>
              <a:gd name="T10" fmla="*/ 1872 w 3225"/>
              <a:gd name="T11" fmla="*/ 811 h 3225"/>
              <a:gd name="T12" fmla="*/ 1061 w 3225"/>
              <a:gd name="T13" fmla="*/ 1622 h 3225"/>
              <a:gd name="T14" fmla="*/ 1872 w 3225"/>
              <a:gd name="T15" fmla="*/ 2433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3225" y="1612"/>
                </a:moveTo>
                <a:cubicBezTo>
                  <a:pt x="3225" y="2503"/>
                  <a:pt x="2503" y="3225"/>
                  <a:pt x="1613" y="3225"/>
                </a:cubicBezTo>
                <a:cubicBezTo>
                  <a:pt x="722" y="3225"/>
                  <a:pt x="0" y="2503"/>
                  <a:pt x="0" y="1612"/>
                </a:cubicBezTo>
                <a:cubicBezTo>
                  <a:pt x="0" y="722"/>
                  <a:pt x="722" y="0"/>
                  <a:pt x="1613" y="0"/>
                </a:cubicBezTo>
                <a:cubicBezTo>
                  <a:pt x="2503" y="0"/>
                  <a:pt x="3225" y="722"/>
                  <a:pt x="3225" y="1612"/>
                </a:cubicBezTo>
                <a:close/>
                <a:moveTo>
                  <a:pt x="1872" y="811"/>
                </a:moveTo>
                <a:cubicBezTo>
                  <a:pt x="1061" y="1622"/>
                  <a:pt x="1061" y="1622"/>
                  <a:pt x="1061" y="1622"/>
                </a:cubicBezTo>
                <a:cubicBezTo>
                  <a:pt x="1872" y="2433"/>
                  <a:pt x="1872" y="2433"/>
                  <a:pt x="1872" y="2433"/>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7"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a:off x="3635146" y="1209223"/>
            <a:ext cx="365617" cy="36570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721982" y="2123496"/>
            <a:ext cx="432037" cy="365708"/>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MiniContract_E93B" title="Icon of a rectangle on the lower-left inside a larger rectangle with an arrow pointed to the lower-left corner">
            <a:extLst>
              <a:ext uri="{FF2B5EF4-FFF2-40B4-BE49-F238E27FC236}">
                <a16:creationId xmlns:a16="http://schemas.microsoft.com/office/drawing/2014/main" id="{F2326349-AF54-49A9-98DF-84AA3EAF1A7B}"/>
              </a:ext>
            </a:extLst>
          </p:cNvPr>
          <p:cNvSpPr>
            <a:spLocks noChangeAspect="1" noEditPoints="1"/>
          </p:cNvSpPr>
          <p:nvPr/>
        </p:nvSpPr>
        <p:spPr bwMode="auto">
          <a:xfrm>
            <a:off x="1682264" y="2123496"/>
            <a:ext cx="431444" cy="365708"/>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0" name="Market_EAFC" title="Icon of a chart line of varying heights that ends with an arrow pointing up">
            <a:extLst>
              <a:ext uri="{FF2B5EF4-FFF2-40B4-BE49-F238E27FC236}">
                <a16:creationId xmlns:a16="http://schemas.microsoft.com/office/drawing/2014/main" id="{B3CF5911-F4D0-4408-9888-8D52CABC22D2}"/>
              </a:ext>
            </a:extLst>
          </p:cNvPr>
          <p:cNvSpPr>
            <a:spLocks noChangeAspect="1" noEditPoints="1"/>
          </p:cNvSpPr>
          <p:nvPr/>
        </p:nvSpPr>
        <p:spPr bwMode="auto">
          <a:xfrm>
            <a:off x="6434070" y="1232081"/>
            <a:ext cx="527671" cy="319995"/>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Financial_E7BB" title="Icon of a chart made of vertical lines with a line tracing the top of each, turning into an arrow pointing up">
            <a:extLst>
              <a:ext uri="{FF2B5EF4-FFF2-40B4-BE49-F238E27FC236}">
                <a16:creationId xmlns:a16="http://schemas.microsoft.com/office/drawing/2014/main" id="{510AD3DE-3FD3-4091-81FC-D5125CBE6C53}"/>
              </a:ext>
            </a:extLst>
          </p:cNvPr>
          <p:cNvSpPr>
            <a:spLocks noChangeAspect="1" noEditPoints="1"/>
          </p:cNvSpPr>
          <p:nvPr/>
        </p:nvSpPr>
        <p:spPr bwMode="auto">
          <a:xfrm>
            <a:off x="6492918" y="3952038"/>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BackToWindow_E73F" title="Icon of two arrows pointing towards eachother">
            <a:extLst>
              <a:ext uri="{FF2B5EF4-FFF2-40B4-BE49-F238E27FC236}">
                <a16:creationId xmlns:a16="http://schemas.microsoft.com/office/drawing/2014/main" id="{2272CF63-1C76-49F3-B0F6-6DBCCA84FF47}"/>
              </a:ext>
            </a:extLst>
          </p:cNvPr>
          <p:cNvSpPr>
            <a:spLocks noChangeAspect="1" noEditPoints="1"/>
          </p:cNvSpPr>
          <p:nvPr/>
        </p:nvSpPr>
        <p:spPr bwMode="auto">
          <a:xfrm>
            <a:off x="2675202" y="1209223"/>
            <a:ext cx="365534" cy="365708"/>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arrow_23" title="Icon of an arrow pointing into an container">
            <a:extLst>
              <a:ext uri="{FF2B5EF4-FFF2-40B4-BE49-F238E27FC236}">
                <a16:creationId xmlns:a16="http://schemas.microsoft.com/office/drawing/2014/main" id="{1644A269-DE74-4A9B-AC70-DD98C9E83945}"/>
              </a:ext>
            </a:extLst>
          </p:cNvPr>
          <p:cNvSpPr>
            <a:spLocks noChangeAspect="1" noEditPoints="1"/>
          </p:cNvSpPr>
          <p:nvPr/>
        </p:nvSpPr>
        <p:spPr bwMode="auto">
          <a:xfrm>
            <a:off x="8476203" y="1209223"/>
            <a:ext cx="292863" cy="365708"/>
          </a:xfrm>
          <a:custGeom>
            <a:avLst/>
            <a:gdLst>
              <a:gd name="T0" fmla="*/ 145 w 197"/>
              <a:gd name="T1" fmla="*/ 153 h 246"/>
              <a:gd name="T2" fmla="*/ 99 w 197"/>
              <a:gd name="T3" fmla="*/ 194 h 246"/>
              <a:gd name="T4" fmla="*/ 52 w 197"/>
              <a:gd name="T5" fmla="*/ 153 h 246"/>
              <a:gd name="T6" fmla="*/ 0 w 197"/>
              <a:gd name="T7" fmla="*/ 78 h 246"/>
              <a:gd name="T8" fmla="*/ 0 w 197"/>
              <a:gd name="T9" fmla="*/ 246 h 246"/>
              <a:gd name="T10" fmla="*/ 197 w 197"/>
              <a:gd name="T11" fmla="*/ 246 h 246"/>
              <a:gd name="T12" fmla="*/ 197 w 197"/>
              <a:gd name="T13" fmla="*/ 78 h 246"/>
              <a:gd name="T14" fmla="*/ 99 w 197"/>
              <a:gd name="T15" fmla="*/ 194 h 246"/>
              <a:gd name="T16" fmla="*/ 99 w 197"/>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46">
                <a:moveTo>
                  <a:pt x="145" y="153"/>
                </a:moveTo>
                <a:lnTo>
                  <a:pt x="99" y="194"/>
                </a:lnTo>
                <a:lnTo>
                  <a:pt x="52" y="153"/>
                </a:lnTo>
                <a:moveTo>
                  <a:pt x="0" y="78"/>
                </a:moveTo>
                <a:lnTo>
                  <a:pt x="0" y="246"/>
                </a:lnTo>
                <a:lnTo>
                  <a:pt x="197" y="246"/>
                </a:lnTo>
                <a:lnTo>
                  <a:pt x="197" y="78"/>
                </a:lnTo>
                <a:moveTo>
                  <a:pt x="99" y="194"/>
                </a:moveTo>
                <a:lnTo>
                  <a:pt x="99" y="0"/>
                </a:lnTo>
              </a:path>
            </a:pathLst>
          </a:custGeom>
          <a:noFill/>
          <a:ln w="15875" cap="sq">
            <a:solidFill>
              <a:schemeClr val="tx1"/>
            </a:solidFill>
            <a:prstDash val="soli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8" name="arrow_24" title="Icon of an arrow pointing out of a box">
            <a:extLst>
              <a:ext uri="{FF2B5EF4-FFF2-40B4-BE49-F238E27FC236}">
                <a16:creationId xmlns:a16="http://schemas.microsoft.com/office/drawing/2014/main" id="{9AD8FC53-8FF8-4FAF-A5FC-4A91BCC54356}"/>
              </a:ext>
            </a:extLst>
          </p:cNvPr>
          <p:cNvSpPr>
            <a:spLocks noChangeAspect="1" noEditPoints="1"/>
          </p:cNvSpPr>
          <p:nvPr/>
        </p:nvSpPr>
        <p:spPr bwMode="auto">
          <a:xfrm>
            <a:off x="10303174" y="1209223"/>
            <a:ext cx="478855" cy="36570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9" name="plan" title="Icon of a circle with an arrow projecting from it between two exes">
            <a:extLst>
              <a:ext uri="{FF2B5EF4-FFF2-40B4-BE49-F238E27FC236}">
                <a16:creationId xmlns:a16="http://schemas.microsoft.com/office/drawing/2014/main" id="{AC373170-7CA0-4DE7-9131-2F7C95FD460B}"/>
              </a:ext>
            </a:extLst>
          </p:cNvPr>
          <p:cNvSpPr>
            <a:spLocks noChangeAspect="1" noEditPoints="1"/>
          </p:cNvSpPr>
          <p:nvPr/>
        </p:nvSpPr>
        <p:spPr bwMode="auto">
          <a:xfrm>
            <a:off x="10360464" y="3037766"/>
            <a:ext cx="364274" cy="365708"/>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0" name="transform_2" title="Icon of a circle and a square with a curved arrow between them">
            <a:extLst>
              <a:ext uri="{FF2B5EF4-FFF2-40B4-BE49-F238E27FC236}">
                <a16:creationId xmlns:a16="http://schemas.microsoft.com/office/drawing/2014/main" id="{C66274E6-9450-4CEA-B290-C23CED1F558C}"/>
              </a:ext>
            </a:extLst>
          </p:cNvPr>
          <p:cNvSpPr>
            <a:spLocks noChangeAspect="1" noEditPoints="1"/>
          </p:cNvSpPr>
          <p:nvPr/>
        </p:nvSpPr>
        <p:spPr bwMode="auto">
          <a:xfrm>
            <a:off x="8425217" y="3037766"/>
            <a:ext cx="394835" cy="36570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1" name="transform" title="Icon of a circle and a square with two curved lines making a cycle">
            <a:extLst>
              <a:ext uri="{FF2B5EF4-FFF2-40B4-BE49-F238E27FC236}">
                <a16:creationId xmlns:a16="http://schemas.microsoft.com/office/drawing/2014/main" id="{4E1257F5-6EA4-433F-9F5C-847F4B8BB42A}"/>
              </a:ext>
            </a:extLst>
          </p:cNvPr>
          <p:cNvSpPr>
            <a:spLocks noChangeAspect="1" noEditPoints="1"/>
          </p:cNvSpPr>
          <p:nvPr/>
        </p:nvSpPr>
        <p:spPr bwMode="auto">
          <a:xfrm>
            <a:off x="9425362" y="3024052"/>
            <a:ext cx="314510" cy="39313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2"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7487611" y="2123496"/>
            <a:ext cx="350079" cy="3657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8436654" y="2123496"/>
            <a:ext cx="371959" cy="365708"/>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11342588" y="3007453"/>
            <a:ext cx="319995" cy="42633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arrow_26" title="Icon of a dotted line circle made of a curved arrow pointing clockwise">
            <a:extLst>
              <a:ext uri="{FF2B5EF4-FFF2-40B4-BE49-F238E27FC236}">
                <a16:creationId xmlns:a16="http://schemas.microsoft.com/office/drawing/2014/main" id="{A20F22AC-FDE4-493B-B79A-C23D4DA4DCB7}"/>
              </a:ext>
            </a:extLst>
          </p:cNvPr>
          <p:cNvSpPr>
            <a:spLocks noChangeAspect="1" noEditPoints="1"/>
          </p:cNvSpPr>
          <p:nvPr/>
        </p:nvSpPr>
        <p:spPr bwMode="auto">
          <a:xfrm>
            <a:off x="10353890" y="2123496"/>
            <a:ext cx="377426" cy="365708"/>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arrow_20" title="Icon of a dotted line with a quadrant cut out by two arrows">
            <a:extLst>
              <a:ext uri="{FF2B5EF4-FFF2-40B4-BE49-F238E27FC236}">
                <a16:creationId xmlns:a16="http://schemas.microsoft.com/office/drawing/2014/main" id="{3DBE7C35-1A25-48FF-9B0F-FDBA1CDBAF42}"/>
              </a:ext>
            </a:extLst>
          </p:cNvPr>
          <p:cNvSpPr>
            <a:spLocks noChangeAspect="1" noEditPoints="1"/>
          </p:cNvSpPr>
          <p:nvPr/>
        </p:nvSpPr>
        <p:spPr bwMode="auto">
          <a:xfrm>
            <a:off x="11296029" y="2123496"/>
            <a:ext cx="413115" cy="365708"/>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7" name="arrow_15" title="Icon of a arrow in a circle pointed right">
            <a:extLst>
              <a:ext uri="{FF2B5EF4-FFF2-40B4-BE49-F238E27FC236}">
                <a16:creationId xmlns:a16="http://schemas.microsoft.com/office/drawing/2014/main" id="{B372E24C-BAD1-434C-9088-27C793CC1891}"/>
              </a:ext>
            </a:extLst>
          </p:cNvPr>
          <p:cNvSpPr>
            <a:spLocks noChangeAspect="1" noEditPoints="1"/>
          </p:cNvSpPr>
          <p:nvPr/>
        </p:nvSpPr>
        <p:spPr bwMode="auto">
          <a:xfrm>
            <a:off x="3634264"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8" name="scale_4" title="Icon of a right angle with a two-sided curved arrow pointing to both axes">
            <a:extLst>
              <a:ext uri="{FF2B5EF4-FFF2-40B4-BE49-F238E27FC236}">
                <a16:creationId xmlns:a16="http://schemas.microsoft.com/office/drawing/2014/main" id="{DD38160C-7836-40DF-BFA8-13E82AE88DF9}"/>
              </a:ext>
            </a:extLst>
          </p:cNvPr>
          <p:cNvSpPr>
            <a:spLocks noChangeAspect="1" noEditPoints="1"/>
          </p:cNvSpPr>
          <p:nvPr/>
        </p:nvSpPr>
        <p:spPr bwMode="auto">
          <a:xfrm>
            <a:off x="6515797" y="3037766"/>
            <a:ext cx="364215" cy="365708"/>
          </a:xfrm>
          <a:custGeom>
            <a:avLst/>
            <a:gdLst>
              <a:gd name="T0" fmla="*/ 126 w 337"/>
              <a:gd name="T1" fmla="*/ 210 h 338"/>
              <a:gd name="T2" fmla="*/ 69 w 337"/>
              <a:gd name="T3" fmla="*/ 268 h 338"/>
              <a:gd name="T4" fmla="*/ 11 w 337"/>
              <a:gd name="T5" fmla="*/ 210 h 338"/>
              <a:gd name="T6" fmla="*/ 211 w 337"/>
              <a:gd name="T7" fmla="*/ 126 h 338"/>
              <a:gd name="T8" fmla="*/ 268 w 337"/>
              <a:gd name="T9" fmla="*/ 69 h 338"/>
              <a:gd name="T10" fmla="*/ 211 w 337"/>
              <a:gd name="T11" fmla="*/ 11 h 338"/>
              <a:gd name="T12" fmla="*/ 268 w 337"/>
              <a:gd name="T13" fmla="*/ 69 h 338"/>
              <a:gd name="T14" fmla="*/ 102 w 337"/>
              <a:gd name="T15" fmla="*/ 97 h 338"/>
              <a:gd name="T16" fmla="*/ 69 w 337"/>
              <a:gd name="T17" fmla="*/ 268 h 338"/>
              <a:gd name="T18" fmla="*/ 337 w 337"/>
              <a:gd name="T19" fmla="*/ 253 h 338"/>
              <a:gd name="T20" fmla="*/ 252 w 337"/>
              <a:gd name="T21" fmla="*/ 253 h 338"/>
              <a:gd name="T22" fmla="*/ 252 w 337"/>
              <a:gd name="T23" fmla="*/ 338 h 338"/>
              <a:gd name="T24" fmla="*/ 0 w 337"/>
              <a:gd name="T25" fmla="*/ 338 h 338"/>
              <a:gd name="T26" fmla="*/ 337 w 337"/>
              <a:gd name="T27" fmla="*/ 338 h 338"/>
              <a:gd name="T28" fmla="*/ 337 w 337"/>
              <a:gd name="T2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38">
                <a:moveTo>
                  <a:pt x="126" y="210"/>
                </a:moveTo>
                <a:cubicBezTo>
                  <a:pt x="69" y="268"/>
                  <a:pt x="69" y="268"/>
                  <a:pt x="69" y="268"/>
                </a:cubicBezTo>
                <a:cubicBezTo>
                  <a:pt x="11" y="210"/>
                  <a:pt x="11" y="210"/>
                  <a:pt x="11" y="210"/>
                </a:cubicBezTo>
                <a:moveTo>
                  <a:pt x="211" y="126"/>
                </a:moveTo>
                <a:cubicBezTo>
                  <a:pt x="268" y="69"/>
                  <a:pt x="268" y="69"/>
                  <a:pt x="268" y="69"/>
                </a:cubicBezTo>
                <a:cubicBezTo>
                  <a:pt x="211" y="11"/>
                  <a:pt x="211" y="11"/>
                  <a:pt x="211" y="11"/>
                </a:cubicBezTo>
                <a:moveTo>
                  <a:pt x="268" y="69"/>
                </a:moveTo>
                <a:cubicBezTo>
                  <a:pt x="268" y="69"/>
                  <a:pt x="152" y="46"/>
                  <a:pt x="102" y="97"/>
                </a:cubicBezTo>
                <a:cubicBezTo>
                  <a:pt x="48" y="151"/>
                  <a:pt x="69" y="268"/>
                  <a:pt x="69" y="268"/>
                </a:cubicBezTo>
                <a:moveTo>
                  <a:pt x="337" y="253"/>
                </a:moveTo>
                <a:cubicBezTo>
                  <a:pt x="252" y="253"/>
                  <a:pt x="252" y="253"/>
                  <a:pt x="252" y="253"/>
                </a:cubicBezTo>
                <a:cubicBezTo>
                  <a:pt x="252" y="338"/>
                  <a:pt x="252" y="338"/>
                  <a:pt x="252" y="338"/>
                </a:cubicBezTo>
                <a:moveTo>
                  <a:pt x="0" y="338"/>
                </a:moveTo>
                <a:cubicBezTo>
                  <a:pt x="337" y="338"/>
                  <a:pt x="337" y="338"/>
                  <a:pt x="337" y="338"/>
                </a:cubicBezTo>
                <a:cubicBezTo>
                  <a:pt x="337" y="0"/>
                  <a:pt x="337" y="0"/>
                  <a:pt x="337" y="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9" name="arrow_25" title="Icon of a curved arrow">
            <a:extLst>
              <a:ext uri="{FF2B5EF4-FFF2-40B4-BE49-F238E27FC236}">
                <a16:creationId xmlns:a16="http://schemas.microsoft.com/office/drawing/2014/main" id="{ABA1F31B-4408-464C-9E67-D010EE065504}"/>
              </a:ext>
            </a:extLst>
          </p:cNvPr>
          <p:cNvSpPr>
            <a:spLocks noChangeAspect="1" noEditPoints="1"/>
          </p:cNvSpPr>
          <p:nvPr/>
        </p:nvSpPr>
        <p:spPr bwMode="auto">
          <a:xfrm>
            <a:off x="2691640" y="2123496"/>
            <a:ext cx="332662" cy="3657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create" title="Icon of a pencil with an arrow around it pointing counterclockwise">
            <a:extLst>
              <a:ext uri="{FF2B5EF4-FFF2-40B4-BE49-F238E27FC236}">
                <a16:creationId xmlns:a16="http://schemas.microsoft.com/office/drawing/2014/main" id="{3F4EAF38-B47B-4559-BA4F-738D421BA8B7}"/>
              </a:ext>
            </a:extLst>
          </p:cNvPr>
          <p:cNvSpPr>
            <a:spLocks noChangeAspect="1" noEditPoints="1"/>
          </p:cNvSpPr>
          <p:nvPr/>
        </p:nvSpPr>
        <p:spPr bwMode="auto">
          <a:xfrm>
            <a:off x="3621385" y="3942368"/>
            <a:ext cx="393137" cy="385048"/>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arrow_27" title="Icon of a two arrows in a circle pointed left and right">
            <a:extLst>
              <a:ext uri="{FF2B5EF4-FFF2-40B4-BE49-F238E27FC236}">
                <a16:creationId xmlns:a16="http://schemas.microsoft.com/office/drawing/2014/main" id="{D602CA88-250C-48B8-9013-39E08A84BB84}"/>
              </a:ext>
            </a:extLst>
          </p:cNvPr>
          <p:cNvSpPr>
            <a:spLocks noChangeAspect="1" noEditPoints="1"/>
          </p:cNvSpPr>
          <p:nvPr/>
        </p:nvSpPr>
        <p:spPr bwMode="auto">
          <a:xfrm>
            <a:off x="4594179" y="3037766"/>
            <a:ext cx="367513" cy="36570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arrow_21" title="Icon of a diamond shape around a right angled arrow pointing to the right">
            <a:extLst>
              <a:ext uri="{FF2B5EF4-FFF2-40B4-BE49-F238E27FC236}">
                <a16:creationId xmlns:a16="http://schemas.microsoft.com/office/drawing/2014/main" id="{47E3A416-48A7-498B-8155-D6AA968CC3BA}"/>
              </a:ext>
            </a:extLst>
          </p:cNvPr>
          <p:cNvSpPr>
            <a:spLocks noChangeAspect="1" noEditPoints="1"/>
          </p:cNvSpPr>
          <p:nvPr/>
        </p:nvSpPr>
        <p:spPr bwMode="auto">
          <a:xfrm>
            <a:off x="5554250" y="3037766"/>
            <a:ext cx="367340" cy="365708"/>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arrow_14" title="Icon of a circle made of a curved arrow pointing counterclockwise">
            <a:extLst>
              <a:ext uri="{FF2B5EF4-FFF2-40B4-BE49-F238E27FC236}">
                <a16:creationId xmlns:a16="http://schemas.microsoft.com/office/drawing/2014/main" id="{B3813BF5-B963-4D9C-8B68-3F365E471014}"/>
              </a:ext>
            </a:extLst>
          </p:cNvPr>
          <p:cNvSpPr>
            <a:spLocks noChangeAspect="1" noEditPoints="1"/>
          </p:cNvSpPr>
          <p:nvPr/>
        </p:nvSpPr>
        <p:spPr bwMode="auto">
          <a:xfrm>
            <a:off x="9401512" y="2123496"/>
            <a:ext cx="362209" cy="365708"/>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arrow_18" title="Icon of a tightly curved arrow pointing to the right">
            <a:extLst>
              <a:ext uri="{FF2B5EF4-FFF2-40B4-BE49-F238E27FC236}">
                <a16:creationId xmlns:a16="http://schemas.microsoft.com/office/drawing/2014/main" id="{D7657B3E-6AF3-477A-855F-3A4BEFC3021A}"/>
              </a:ext>
            </a:extLst>
          </p:cNvPr>
          <p:cNvSpPr>
            <a:spLocks noChangeAspect="1" noEditPoints="1"/>
          </p:cNvSpPr>
          <p:nvPr/>
        </p:nvSpPr>
        <p:spPr bwMode="auto">
          <a:xfrm flipH="1">
            <a:off x="4652225"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money_2" title="Icon of a dollar sign with an arrow around it pointing clockwise">
            <a:extLst>
              <a:ext uri="{FF2B5EF4-FFF2-40B4-BE49-F238E27FC236}">
                <a16:creationId xmlns:a16="http://schemas.microsoft.com/office/drawing/2014/main" id="{54A40199-83A0-4ED8-A3EE-2F8C6AEE2404}"/>
              </a:ext>
            </a:extLst>
          </p:cNvPr>
          <p:cNvSpPr>
            <a:spLocks noChangeAspect="1" noEditPoints="1"/>
          </p:cNvSpPr>
          <p:nvPr/>
        </p:nvSpPr>
        <p:spPr bwMode="auto">
          <a:xfrm>
            <a:off x="2661401" y="3927634"/>
            <a:ext cx="393137" cy="41451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76" name="browser_3" title="Icon of a browser window with an arrow pointing from the outside to the center">
            <a:extLst>
              <a:ext uri="{FF2B5EF4-FFF2-40B4-BE49-F238E27FC236}">
                <a16:creationId xmlns:a16="http://schemas.microsoft.com/office/drawing/2014/main" id="{522FDB56-F654-4200-A844-685F584C3CE8}"/>
              </a:ext>
            </a:extLst>
          </p:cNvPr>
          <p:cNvSpPr>
            <a:spLocks noChangeAspect="1" noEditPoints="1"/>
          </p:cNvSpPr>
          <p:nvPr/>
        </p:nvSpPr>
        <p:spPr bwMode="auto">
          <a:xfrm>
            <a:off x="4585698" y="3952038"/>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7" name="DevUpdate_ECC5" title="Icon of a clock with an arrow around it pointing clockwise">
            <a:extLst>
              <a:ext uri="{FF2B5EF4-FFF2-40B4-BE49-F238E27FC236}">
                <a16:creationId xmlns:a16="http://schemas.microsoft.com/office/drawing/2014/main" id="{28E80710-F468-4400-8624-4806A364CCBE}"/>
              </a:ext>
            </a:extLst>
          </p:cNvPr>
          <p:cNvSpPr>
            <a:spLocks noChangeAspect="1" noEditPoints="1"/>
          </p:cNvSpPr>
          <p:nvPr/>
        </p:nvSpPr>
        <p:spPr bwMode="auto">
          <a:xfrm>
            <a:off x="741433" y="3938277"/>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History_E81C" title="Icon of a clock with an arrow around it pointing counterclockwise">
            <a:extLst>
              <a:ext uri="{FF2B5EF4-FFF2-40B4-BE49-F238E27FC236}">
                <a16:creationId xmlns:a16="http://schemas.microsoft.com/office/drawing/2014/main" id="{1CE0EABB-F4B0-49C4-9019-EC2EEDC1EB1F}"/>
              </a:ext>
            </a:extLst>
          </p:cNvPr>
          <p:cNvSpPr>
            <a:spLocks noChangeAspect="1" noEditPoints="1"/>
          </p:cNvSpPr>
          <p:nvPr/>
        </p:nvSpPr>
        <p:spPr bwMode="auto">
          <a:xfrm>
            <a:off x="1701417" y="3938276"/>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mail_2" title="Icon of an envelope with an arrow on the lower right pointing right">
            <a:extLst>
              <a:ext uri="{FF2B5EF4-FFF2-40B4-BE49-F238E27FC236}">
                <a16:creationId xmlns:a16="http://schemas.microsoft.com/office/drawing/2014/main" id="{C48018C6-9347-4462-A38A-F6BE954BC778}"/>
              </a:ext>
            </a:extLst>
          </p:cNvPr>
          <p:cNvSpPr>
            <a:spLocks noChangeAspect="1" noEditPoints="1"/>
          </p:cNvSpPr>
          <p:nvPr/>
        </p:nvSpPr>
        <p:spPr bwMode="auto">
          <a:xfrm>
            <a:off x="5516217" y="3974894"/>
            <a:ext cx="443410" cy="319995"/>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0" name="swipe" title="Icon of a rectangle with a smaller rectangle inside and an arrow pointing towards it">
            <a:extLst>
              <a:ext uri="{FF2B5EF4-FFF2-40B4-BE49-F238E27FC236}">
                <a16:creationId xmlns:a16="http://schemas.microsoft.com/office/drawing/2014/main" id="{8EF4FE47-5996-4611-94B2-1C8880CE755B}"/>
              </a:ext>
            </a:extLst>
          </p:cNvPr>
          <p:cNvSpPr>
            <a:spLocks noChangeAspect="1" noEditPoints="1"/>
          </p:cNvSpPr>
          <p:nvPr/>
        </p:nvSpPr>
        <p:spPr bwMode="auto">
          <a:xfrm>
            <a:off x="11212768" y="1232081"/>
            <a:ext cx="579632" cy="319995"/>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2" name="page" title="Icon of a rectangle with a dotted line in the middle, an arrow on the right side pointing to the right">
            <a:extLst>
              <a:ext uri="{FF2B5EF4-FFF2-40B4-BE49-F238E27FC236}">
                <a16:creationId xmlns:a16="http://schemas.microsoft.com/office/drawing/2014/main" id="{4F0129D8-895F-4AD4-BB0E-AD4B83554A7B}"/>
              </a:ext>
            </a:extLst>
          </p:cNvPr>
          <p:cNvSpPr>
            <a:spLocks noChangeAspect="1" noEditPoints="1"/>
          </p:cNvSpPr>
          <p:nvPr/>
        </p:nvSpPr>
        <p:spPr bwMode="auto">
          <a:xfrm>
            <a:off x="9376906" y="1243697"/>
            <a:ext cx="411421" cy="296762"/>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Chart_E999" title="Icon of a line graph with an arrow at the end pointing up">
            <a:extLst>
              <a:ext uri="{FF2B5EF4-FFF2-40B4-BE49-F238E27FC236}">
                <a16:creationId xmlns:a16="http://schemas.microsoft.com/office/drawing/2014/main" id="{4FB842BF-DA69-41A4-8C69-B2F7CCCB82B7}"/>
              </a:ext>
            </a:extLst>
          </p:cNvPr>
          <p:cNvSpPr>
            <a:spLocks noChangeAspect="1" noEditPoints="1"/>
          </p:cNvSpPr>
          <p:nvPr/>
        </p:nvSpPr>
        <p:spPr bwMode="auto">
          <a:xfrm>
            <a:off x="7479924" y="3952038"/>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arrow_15_bidi" title="Icon of a arrow in a circle pointed left">
            <a:extLst>
              <a:ext uri="{FF2B5EF4-FFF2-40B4-BE49-F238E27FC236}">
                <a16:creationId xmlns:a16="http://schemas.microsoft.com/office/drawing/2014/main" id="{C9034D22-E550-42AF-8FF5-4142A8531838}"/>
              </a:ext>
            </a:extLst>
          </p:cNvPr>
          <p:cNvSpPr>
            <a:spLocks noChangeAspect="1" noEditPoints="1"/>
          </p:cNvSpPr>
          <p:nvPr/>
        </p:nvSpPr>
        <p:spPr bwMode="auto">
          <a:xfrm flipH="1">
            <a:off x="2674280"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4157597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BUILDINGS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House, home, residence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House, home, residential neighborhood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Apartments, 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City, office, business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Warehouse, garage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banking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Courthouse, government, post office, city hall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Factory,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door, doorway, opportunity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Library, schoolhouse, education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Schoolhouse, education, university, college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CHARTS  /  GRAPHS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point chart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chart,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Line chart, line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report, financial growth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Relationship,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organization, top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vertical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horizontal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Pie chart, market 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Venn diagram, overlapping circles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   B–C</a:t>
            </a:r>
          </a:p>
        </p:txBody>
      </p:sp>
      <p:sp>
        <p:nvSpPr>
          <p:cNvPr id="32" name="building_4" title="Icon of a tall rectangular building in front of two shorter buildings">
            <a:extLst>
              <a:ext uri="{FF2B5EF4-FFF2-40B4-BE49-F238E27FC236}">
                <a16:creationId xmlns:a16="http://schemas.microsoft.com/office/drawing/2014/main" id="{B51A4C93-E315-4E38-BB27-C6B81270368F}"/>
              </a:ext>
            </a:extLst>
          </p:cNvPr>
          <p:cNvSpPr>
            <a:spLocks noChangeAspect="1" noEditPoints="1"/>
          </p:cNvSpPr>
          <p:nvPr/>
        </p:nvSpPr>
        <p:spPr bwMode="auto">
          <a:xfrm>
            <a:off x="5557902" y="1209223"/>
            <a:ext cx="360038" cy="365708"/>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building_1" title="Icon of two tall rectangular buildings of different heights">
            <a:extLst>
              <a:ext uri="{FF2B5EF4-FFF2-40B4-BE49-F238E27FC236}">
                <a16:creationId xmlns:a16="http://schemas.microsoft.com/office/drawing/2014/main" id="{B82F3584-EC02-4DE0-8D17-12793BF46A03}"/>
              </a:ext>
            </a:extLst>
          </p:cNvPr>
          <p:cNvSpPr>
            <a:spLocks noChangeAspect="1" noEditPoints="1"/>
          </p:cNvSpPr>
          <p:nvPr/>
        </p:nvSpPr>
        <p:spPr bwMode="auto">
          <a:xfrm>
            <a:off x="2675858" y="1209223"/>
            <a:ext cx="364222" cy="36570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house" title="Icon of a house">
            <a:extLst>
              <a:ext uri="{FF2B5EF4-FFF2-40B4-BE49-F238E27FC236}">
                <a16:creationId xmlns:a16="http://schemas.microsoft.com/office/drawing/2014/main" id="{0B7ED66A-01DD-493C-ADD5-09D1ACFDA72A}"/>
              </a:ext>
            </a:extLst>
          </p:cNvPr>
          <p:cNvSpPr>
            <a:spLocks noChangeAspect="1" noEditPoints="1"/>
          </p:cNvSpPr>
          <p:nvPr/>
        </p:nvSpPr>
        <p:spPr bwMode="auto">
          <a:xfrm>
            <a:off x="731875" y="1209223"/>
            <a:ext cx="412253" cy="365708"/>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building_5" title="Icon of tall buildings">
            <a:extLst>
              <a:ext uri="{FF2B5EF4-FFF2-40B4-BE49-F238E27FC236}">
                <a16:creationId xmlns:a16="http://schemas.microsoft.com/office/drawing/2014/main" id="{9C4EF070-A846-46F8-BD05-C7BF6FCCBB92}"/>
              </a:ext>
            </a:extLst>
          </p:cNvPr>
          <p:cNvSpPr>
            <a:spLocks noChangeAspect="1" noEditPoints="1"/>
          </p:cNvSpPr>
          <p:nvPr/>
        </p:nvSpPr>
        <p:spPr bwMode="auto">
          <a:xfrm>
            <a:off x="6529542"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uilding_7" title="Icon of a building with a curved section protruding from it">
            <a:extLst>
              <a:ext uri="{FF2B5EF4-FFF2-40B4-BE49-F238E27FC236}">
                <a16:creationId xmlns:a16="http://schemas.microsoft.com/office/drawing/2014/main" id="{1DE0D9BA-2445-4443-BC49-50D9944EA93F}"/>
              </a:ext>
            </a:extLst>
          </p:cNvPr>
          <p:cNvSpPr>
            <a:spLocks noChangeAspect="1" noEditPoints="1"/>
          </p:cNvSpPr>
          <p:nvPr/>
        </p:nvSpPr>
        <p:spPr bwMode="auto">
          <a:xfrm>
            <a:off x="4616448" y="1209223"/>
            <a:ext cx="322976" cy="36570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house_2" title="Icon of a house with a street and a tree next to it">
            <a:extLst>
              <a:ext uri="{FF2B5EF4-FFF2-40B4-BE49-F238E27FC236}">
                <a16:creationId xmlns:a16="http://schemas.microsoft.com/office/drawing/2014/main" id="{751ABF9F-EF70-46C4-9493-FF1D7CBBAB7B}"/>
              </a:ext>
            </a:extLst>
          </p:cNvPr>
          <p:cNvSpPr>
            <a:spLocks noChangeAspect="1" noEditPoints="1"/>
          </p:cNvSpPr>
          <p:nvPr/>
        </p:nvSpPr>
        <p:spPr bwMode="auto">
          <a:xfrm>
            <a:off x="1646930" y="1209223"/>
            <a:ext cx="502114" cy="365708"/>
          </a:xfrm>
          <a:custGeom>
            <a:avLst/>
            <a:gdLst>
              <a:gd name="T0" fmla="*/ 3 w 311"/>
              <a:gd name="T1" fmla="*/ 226 h 226"/>
              <a:gd name="T2" fmla="*/ 311 w 311"/>
              <a:gd name="T3" fmla="*/ 226 h 226"/>
              <a:gd name="T4" fmla="*/ 308 w 311"/>
              <a:gd name="T5" fmla="*/ 98 h 226"/>
              <a:gd name="T6" fmla="*/ 218 w 311"/>
              <a:gd name="T7" fmla="*/ 8 h 226"/>
              <a:gd name="T8" fmla="*/ 129 w 311"/>
              <a:gd name="T9" fmla="*/ 98 h 226"/>
              <a:gd name="T10" fmla="*/ 146 w 311"/>
              <a:gd name="T11" fmla="*/ 80 h 226"/>
              <a:gd name="T12" fmla="*/ 146 w 311"/>
              <a:gd name="T13" fmla="*/ 184 h 226"/>
              <a:gd name="T14" fmla="*/ 187 w 311"/>
              <a:gd name="T15" fmla="*/ 184 h 226"/>
              <a:gd name="T16" fmla="*/ 187 w 311"/>
              <a:gd name="T17" fmla="*/ 124 h 226"/>
              <a:gd name="T18" fmla="*/ 249 w 311"/>
              <a:gd name="T19" fmla="*/ 124 h 226"/>
              <a:gd name="T20" fmla="*/ 249 w 311"/>
              <a:gd name="T21" fmla="*/ 184 h 226"/>
              <a:gd name="T22" fmla="*/ 290 w 311"/>
              <a:gd name="T23" fmla="*/ 184 h 226"/>
              <a:gd name="T24" fmla="*/ 290 w 311"/>
              <a:gd name="T25" fmla="*/ 80 h 226"/>
              <a:gd name="T26" fmla="*/ 43 w 311"/>
              <a:gd name="T27" fmla="*/ 0 h 226"/>
              <a:gd name="T28" fmla="*/ 0 w 311"/>
              <a:gd name="T29" fmla="*/ 75 h 226"/>
              <a:gd name="T30" fmla="*/ 43 w 311"/>
              <a:gd name="T31" fmla="*/ 122 h 226"/>
              <a:gd name="T32" fmla="*/ 85 w 311"/>
              <a:gd name="T33" fmla="*/ 75 h 226"/>
              <a:gd name="T34" fmla="*/ 43 w 311"/>
              <a:gd name="T35" fmla="*/ 0 h 226"/>
              <a:gd name="T36" fmla="*/ 43 w 311"/>
              <a:gd name="T37" fmla="*/ 122 h 226"/>
              <a:gd name="T38" fmla="*/ 43 w 311"/>
              <a:gd name="T39"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226">
                <a:moveTo>
                  <a:pt x="3" y="226"/>
                </a:moveTo>
                <a:cubicBezTo>
                  <a:pt x="311" y="226"/>
                  <a:pt x="311" y="226"/>
                  <a:pt x="311" y="226"/>
                </a:cubicBezTo>
                <a:moveTo>
                  <a:pt x="308" y="98"/>
                </a:moveTo>
                <a:cubicBezTo>
                  <a:pt x="218" y="8"/>
                  <a:pt x="218" y="8"/>
                  <a:pt x="218" y="8"/>
                </a:cubicBezTo>
                <a:cubicBezTo>
                  <a:pt x="129" y="98"/>
                  <a:pt x="129" y="98"/>
                  <a:pt x="129" y="98"/>
                </a:cubicBezTo>
                <a:moveTo>
                  <a:pt x="146" y="80"/>
                </a:moveTo>
                <a:cubicBezTo>
                  <a:pt x="146" y="184"/>
                  <a:pt x="146" y="184"/>
                  <a:pt x="146" y="184"/>
                </a:cubicBezTo>
                <a:cubicBezTo>
                  <a:pt x="187" y="184"/>
                  <a:pt x="187" y="184"/>
                  <a:pt x="187" y="184"/>
                </a:cubicBezTo>
                <a:cubicBezTo>
                  <a:pt x="187" y="124"/>
                  <a:pt x="187" y="124"/>
                  <a:pt x="187" y="124"/>
                </a:cubicBezTo>
                <a:cubicBezTo>
                  <a:pt x="249" y="124"/>
                  <a:pt x="249" y="124"/>
                  <a:pt x="249" y="124"/>
                </a:cubicBezTo>
                <a:cubicBezTo>
                  <a:pt x="249" y="184"/>
                  <a:pt x="249" y="184"/>
                  <a:pt x="249" y="184"/>
                </a:cubicBezTo>
                <a:cubicBezTo>
                  <a:pt x="290" y="184"/>
                  <a:pt x="290" y="184"/>
                  <a:pt x="290" y="184"/>
                </a:cubicBezTo>
                <a:cubicBezTo>
                  <a:pt x="290" y="80"/>
                  <a:pt x="290" y="80"/>
                  <a:pt x="290" y="80"/>
                </a:cubicBezTo>
                <a:moveTo>
                  <a:pt x="43" y="0"/>
                </a:moveTo>
                <a:cubicBezTo>
                  <a:pt x="27" y="0"/>
                  <a:pt x="0" y="48"/>
                  <a:pt x="0" y="75"/>
                </a:cubicBezTo>
                <a:cubicBezTo>
                  <a:pt x="0" y="101"/>
                  <a:pt x="19" y="122"/>
                  <a:pt x="43" y="122"/>
                </a:cubicBezTo>
                <a:cubicBezTo>
                  <a:pt x="66" y="122"/>
                  <a:pt x="85" y="101"/>
                  <a:pt x="85" y="75"/>
                </a:cubicBezTo>
                <a:cubicBezTo>
                  <a:pt x="85" y="48"/>
                  <a:pt x="58" y="0"/>
                  <a:pt x="43" y="0"/>
                </a:cubicBezTo>
                <a:close/>
                <a:moveTo>
                  <a:pt x="43" y="122"/>
                </a:moveTo>
                <a:cubicBezTo>
                  <a:pt x="43" y="184"/>
                  <a:pt x="43" y="184"/>
                  <a:pt x="43" y="18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building_4" title="Icon of a warehouse with three doors">
            <a:extLst>
              <a:ext uri="{FF2B5EF4-FFF2-40B4-BE49-F238E27FC236}">
                <a16:creationId xmlns:a16="http://schemas.microsoft.com/office/drawing/2014/main" id="{47DCF1C4-A6F4-4607-B6B0-2F41ACFF8CB4}"/>
              </a:ext>
            </a:extLst>
          </p:cNvPr>
          <p:cNvSpPr>
            <a:spLocks noChangeAspect="1" noEditPoints="1"/>
          </p:cNvSpPr>
          <p:nvPr/>
        </p:nvSpPr>
        <p:spPr bwMode="auto">
          <a:xfrm>
            <a:off x="7456939" y="1279022"/>
            <a:ext cx="411421" cy="226111"/>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building_5" title="Icon of a building with columns in a row and a triangular top">
            <a:extLst>
              <a:ext uri="{FF2B5EF4-FFF2-40B4-BE49-F238E27FC236}">
                <a16:creationId xmlns:a16="http://schemas.microsoft.com/office/drawing/2014/main" id="{9EE2954E-207A-46A2-9BD1-E9A19182DFE0}"/>
              </a:ext>
            </a:extLst>
          </p:cNvPr>
          <p:cNvSpPr>
            <a:spLocks noChangeAspect="1" noEditPoints="1"/>
          </p:cNvSpPr>
          <p:nvPr/>
        </p:nvSpPr>
        <p:spPr bwMode="auto">
          <a:xfrm>
            <a:off x="8409159" y="1209223"/>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door" title="Icon of an open doorway">
            <a:extLst>
              <a:ext uri="{FF2B5EF4-FFF2-40B4-BE49-F238E27FC236}">
                <a16:creationId xmlns:a16="http://schemas.microsoft.com/office/drawing/2014/main" id="{49C5D06E-4036-43CB-8DEF-3029BED1EC60}"/>
              </a:ext>
            </a:extLst>
          </p:cNvPr>
          <p:cNvSpPr>
            <a:spLocks noChangeAspect="1" noEditPoints="1"/>
          </p:cNvSpPr>
          <p:nvPr/>
        </p:nvSpPr>
        <p:spPr bwMode="auto">
          <a:xfrm>
            <a:off x="11373097" y="1209223"/>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1" name="building_9" title="Icon of a building with columns in a row and a triangular top and a flag atop it">
            <a:extLst>
              <a:ext uri="{FF2B5EF4-FFF2-40B4-BE49-F238E27FC236}">
                <a16:creationId xmlns:a16="http://schemas.microsoft.com/office/drawing/2014/main" id="{F77DA17A-721E-444D-A040-74A63531AB73}"/>
              </a:ext>
            </a:extLst>
          </p:cNvPr>
          <p:cNvSpPr>
            <a:spLocks noChangeAspect="1" noEditPoints="1"/>
          </p:cNvSpPr>
          <p:nvPr/>
        </p:nvSpPr>
        <p:spPr bwMode="auto">
          <a:xfrm>
            <a:off x="9403258" y="1209223"/>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building_11" title="Icon of a school house">
            <a:extLst>
              <a:ext uri="{FF2B5EF4-FFF2-40B4-BE49-F238E27FC236}">
                <a16:creationId xmlns:a16="http://schemas.microsoft.com/office/drawing/2014/main" id="{BEFC495B-70EF-4A06-9B6C-0BD803AE5EFA}"/>
              </a:ext>
            </a:extLst>
          </p:cNvPr>
          <p:cNvSpPr>
            <a:spLocks noChangeAspect="1" noEditPoints="1"/>
          </p:cNvSpPr>
          <p:nvPr/>
        </p:nvSpPr>
        <p:spPr bwMode="auto">
          <a:xfrm>
            <a:off x="1669417" y="2183313"/>
            <a:ext cx="457135" cy="246078"/>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factory_3" title="Icon of a factory">
            <a:extLst>
              <a:ext uri="{FF2B5EF4-FFF2-40B4-BE49-F238E27FC236}">
                <a16:creationId xmlns:a16="http://schemas.microsoft.com/office/drawing/2014/main" id="{F85F2FCA-C128-47E6-B6E0-3D8C4D853924}"/>
              </a:ext>
            </a:extLst>
          </p:cNvPr>
          <p:cNvSpPr>
            <a:spLocks noChangeAspect="1" noEditPoints="1"/>
          </p:cNvSpPr>
          <p:nvPr/>
        </p:nvSpPr>
        <p:spPr bwMode="auto">
          <a:xfrm>
            <a:off x="10359747" y="1278839"/>
            <a:ext cx="365708" cy="22647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building_9" title="Icon of a building with a clock in the center of the front">
            <a:extLst>
              <a:ext uri="{FF2B5EF4-FFF2-40B4-BE49-F238E27FC236}">
                <a16:creationId xmlns:a16="http://schemas.microsoft.com/office/drawing/2014/main" id="{2470432C-9E4C-43EB-A187-B7B480C0FCFE}"/>
              </a:ext>
            </a:extLst>
          </p:cNvPr>
          <p:cNvSpPr>
            <a:spLocks noChangeAspect="1" noEditPoints="1"/>
          </p:cNvSpPr>
          <p:nvPr/>
        </p:nvSpPr>
        <p:spPr bwMode="auto">
          <a:xfrm>
            <a:off x="733502" y="2123496"/>
            <a:ext cx="408999" cy="365708"/>
          </a:xfrm>
          <a:custGeom>
            <a:avLst/>
            <a:gdLst>
              <a:gd name="T0" fmla="*/ 355 w 357"/>
              <a:gd name="T1" fmla="*/ 319 h 319"/>
              <a:gd name="T2" fmla="*/ 0 w 357"/>
              <a:gd name="T3" fmla="*/ 319 h 319"/>
              <a:gd name="T4" fmla="*/ 0 w 357"/>
              <a:gd name="T5" fmla="*/ 171 h 319"/>
              <a:gd name="T6" fmla="*/ 83 w 357"/>
              <a:gd name="T7" fmla="*/ 171 h 319"/>
              <a:gd name="T8" fmla="*/ 83 w 357"/>
              <a:gd name="T9" fmla="*/ 71 h 319"/>
              <a:gd name="T10" fmla="*/ 179 w 357"/>
              <a:gd name="T11" fmla="*/ 0 h 319"/>
              <a:gd name="T12" fmla="*/ 278 w 357"/>
              <a:gd name="T13" fmla="*/ 71 h 319"/>
              <a:gd name="T14" fmla="*/ 278 w 357"/>
              <a:gd name="T15" fmla="*/ 171 h 319"/>
              <a:gd name="T16" fmla="*/ 357 w 357"/>
              <a:gd name="T17" fmla="*/ 171 h 319"/>
              <a:gd name="T18" fmla="*/ 357 w 357"/>
              <a:gd name="T19" fmla="*/ 319 h 319"/>
              <a:gd name="T20" fmla="*/ 355 w 357"/>
              <a:gd name="T21" fmla="*/ 319 h 319"/>
              <a:gd name="T22" fmla="*/ 247 w 357"/>
              <a:gd name="T23" fmla="*/ 319 h 319"/>
              <a:gd name="T24" fmla="*/ 247 w 357"/>
              <a:gd name="T25" fmla="*/ 215 h 319"/>
              <a:gd name="T26" fmla="*/ 179 w 357"/>
              <a:gd name="T27" fmla="*/ 215 h 319"/>
              <a:gd name="T28" fmla="*/ 110 w 357"/>
              <a:gd name="T29" fmla="*/ 215 h 319"/>
              <a:gd name="T30" fmla="*/ 110 w 357"/>
              <a:gd name="T31" fmla="*/ 319 h 319"/>
              <a:gd name="T32" fmla="*/ 179 w 357"/>
              <a:gd name="T33" fmla="*/ 319 h 319"/>
              <a:gd name="T34" fmla="*/ 179 w 357"/>
              <a:gd name="T35" fmla="*/ 215 h 319"/>
              <a:gd name="T36" fmla="*/ 179 w 357"/>
              <a:gd name="T37" fmla="*/ 162 h 319"/>
              <a:gd name="T38" fmla="*/ 229 w 357"/>
              <a:gd name="T39" fmla="*/ 111 h 319"/>
              <a:gd name="T40" fmla="*/ 179 w 357"/>
              <a:gd name="T41" fmla="*/ 61 h 319"/>
              <a:gd name="T42" fmla="*/ 129 w 357"/>
              <a:gd name="T43" fmla="*/ 111 h 319"/>
              <a:gd name="T44" fmla="*/ 179 w 357"/>
              <a:gd name="T45" fmla="*/ 162 h 319"/>
              <a:gd name="T46" fmla="*/ 179 w 357"/>
              <a:gd name="T47" fmla="*/ 83 h 319"/>
              <a:gd name="T48" fmla="*/ 179 w 357"/>
              <a:gd name="T49" fmla="*/ 113 h 319"/>
              <a:gd name="T50" fmla="*/ 205 w 357"/>
              <a:gd name="T51" fmla="*/ 1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9">
                <a:moveTo>
                  <a:pt x="355" y="319"/>
                </a:moveTo>
                <a:cubicBezTo>
                  <a:pt x="0" y="319"/>
                  <a:pt x="0" y="319"/>
                  <a:pt x="0" y="319"/>
                </a:cubicBezTo>
                <a:cubicBezTo>
                  <a:pt x="0" y="171"/>
                  <a:pt x="0" y="171"/>
                  <a:pt x="0" y="171"/>
                </a:cubicBezTo>
                <a:cubicBezTo>
                  <a:pt x="83" y="171"/>
                  <a:pt x="83" y="171"/>
                  <a:pt x="83" y="171"/>
                </a:cubicBezTo>
                <a:cubicBezTo>
                  <a:pt x="83" y="71"/>
                  <a:pt x="83" y="71"/>
                  <a:pt x="83" y="71"/>
                </a:cubicBezTo>
                <a:cubicBezTo>
                  <a:pt x="179" y="0"/>
                  <a:pt x="179" y="0"/>
                  <a:pt x="179" y="0"/>
                </a:cubicBezTo>
                <a:cubicBezTo>
                  <a:pt x="278" y="71"/>
                  <a:pt x="278" y="71"/>
                  <a:pt x="278" y="71"/>
                </a:cubicBezTo>
                <a:cubicBezTo>
                  <a:pt x="278" y="171"/>
                  <a:pt x="278" y="171"/>
                  <a:pt x="278" y="171"/>
                </a:cubicBezTo>
                <a:cubicBezTo>
                  <a:pt x="357" y="171"/>
                  <a:pt x="357" y="171"/>
                  <a:pt x="357" y="171"/>
                </a:cubicBezTo>
                <a:cubicBezTo>
                  <a:pt x="357" y="319"/>
                  <a:pt x="357" y="319"/>
                  <a:pt x="357" y="319"/>
                </a:cubicBezTo>
                <a:lnTo>
                  <a:pt x="355" y="319"/>
                </a:lnTo>
                <a:close/>
                <a:moveTo>
                  <a:pt x="247" y="319"/>
                </a:moveTo>
                <a:cubicBezTo>
                  <a:pt x="247" y="215"/>
                  <a:pt x="247" y="215"/>
                  <a:pt x="247" y="215"/>
                </a:cubicBezTo>
                <a:cubicBezTo>
                  <a:pt x="179" y="215"/>
                  <a:pt x="179" y="215"/>
                  <a:pt x="179" y="215"/>
                </a:cubicBezTo>
                <a:cubicBezTo>
                  <a:pt x="110" y="215"/>
                  <a:pt x="110" y="215"/>
                  <a:pt x="110" y="215"/>
                </a:cubicBezTo>
                <a:cubicBezTo>
                  <a:pt x="110" y="319"/>
                  <a:pt x="110" y="319"/>
                  <a:pt x="110" y="319"/>
                </a:cubicBezTo>
                <a:moveTo>
                  <a:pt x="179" y="319"/>
                </a:moveTo>
                <a:cubicBezTo>
                  <a:pt x="179" y="215"/>
                  <a:pt x="179" y="215"/>
                  <a:pt x="179" y="215"/>
                </a:cubicBezTo>
                <a:moveTo>
                  <a:pt x="179" y="162"/>
                </a:moveTo>
                <a:cubicBezTo>
                  <a:pt x="206" y="162"/>
                  <a:pt x="229" y="139"/>
                  <a:pt x="229" y="111"/>
                </a:cubicBezTo>
                <a:cubicBezTo>
                  <a:pt x="229" y="84"/>
                  <a:pt x="206" y="61"/>
                  <a:pt x="179" y="61"/>
                </a:cubicBezTo>
                <a:cubicBezTo>
                  <a:pt x="151" y="61"/>
                  <a:pt x="129" y="84"/>
                  <a:pt x="129" y="111"/>
                </a:cubicBezTo>
                <a:cubicBezTo>
                  <a:pt x="129" y="139"/>
                  <a:pt x="151" y="162"/>
                  <a:pt x="179" y="162"/>
                </a:cubicBezTo>
                <a:close/>
                <a:moveTo>
                  <a:pt x="179" y="83"/>
                </a:moveTo>
                <a:cubicBezTo>
                  <a:pt x="179" y="113"/>
                  <a:pt x="179" y="113"/>
                  <a:pt x="179" y="113"/>
                </a:cubicBezTo>
                <a:cubicBezTo>
                  <a:pt x="205" y="113"/>
                  <a:pt x="205" y="113"/>
                  <a:pt x="205"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EMI_E731" title="Icon of a tall rectangular building">
            <a:extLst>
              <a:ext uri="{FF2B5EF4-FFF2-40B4-BE49-F238E27FC236}">
                <a16:creationId xmlns:a16="http://schemas.microsoft.com/office/drawing/2014/main" id="{56953370-C2D2-4F36-8414-2027E0FE43CE}"/>
              </a:ext>
            </a:extLst>
          </p:cNvPr>
          <p:cNvSpPr>
            <a:spLocks noChangeAspect="1" noEditPoints="1"/>
          </p:cNvSpPr>
          <p:nvPr/>
        </p:nvSpPr>
        <p:spPr bwMode="auto">
          <a:xfrm>
            <a:off x="3705405" y="1209223"/>
            <a:ext cx="225099" cy="365708"/>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4572950" y="4866306"/>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Chart_E999" title="Icon of a line graph with an arrow at the end pointing up">
            <a:extLst>
              <a:ext uri="{FF2B5EF4-FFF2-40B4-BE49-F238E27FC236}">
                <a16:creationId xmlns:a16="http://schemas.microsoft.com/office/drawing/2014/main" id="{34714734-B5A1-4AE4-80DD-4BDD0042BD96}"/>
              </a:ext>
            </a:extLst>
          </p:cNvPr>
          <p:cNvSpPr>
            <a:spLocks noChangeAspect="1" noEditPoints="1"/>
          </p:cNvSpPr>
          <p:nvPr/>
        </p:nvSpPr>
        <p:spPr bwMode="auto">
          <a:xfrm>
            <a:off x="3635228" y="4866306"/>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4" name="graph_4" title="Icon of a pie chart">
            <a:extLst>
              <a:ext uri="{FF2B5EF4-FFF2-40B4-BE49-F238E27FC236}">
                <a16:creationId xmlns:a16="http://schemas.microsoft.com/office/drawing/2014/main" id="{84B99DC6-BACD-4ABC-96A1-26E474759319}"/>
              </a:ext>
            </a:extLst>
          </p:cNvPr>
          <p:cNvSpPr>
            <a:spLocks noChangeAspect="1" noEditPoints="1"/>
          </p:cNvSpPr>
          <p:nvPr/>
        </p:nvSpPr>
        <p:spPr bwMode="auto">
          <a:xfrm>
            <a:off x="11318974" y="4866306"/>
            <a:ext cx="367225" cy="36570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graph_9" title="Icon of a line chart with connected circles at varying points">
            <a:extLst>
              <a:ext uri="{FF2B5EF4-FFF2-40B4-BE49-F238E27FC236}">
                <a16:creationId xmlns:a16="http://schemas.microsoft.com/office/drawing/2014/main" id="{B0C3F572-364A-4A8D-864C-40B906934532}"/>
              </a:ext>
            </a:extLst>
          </p:cNvPr>
          <p:cNvSpPr>
            <a:spLocks noChangeAspect="1" noEditPoints="1"/>
          </p:cNvSpPr>
          <p:nvPr/>
        </p:nvSpPr>
        <p:spPr bwMode="auto">
          <a:xfrm>
            <a:off x="735357" y="4866306"/>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rket_EAFC" title="Icon of a line graph with an arrow at the end pointing up">
            <a:extLst>
              <a:ext uri="{FF2B5EF4-FFF2-40B4-BE49-F238E27FC236}">
                <a16:creationId xmlns:a16="http://schemas.microsoft.com/office/drawing/2014/main" id="{A3923E7A-7DC7-4EE2-A9C7-9EAADC9E9E7F}"/>
              </a:ext>
            </a:extLst>
          </p:cNvPr>
          <p:cNvSpPr>
            <a:spLocks noChangeAspect="1" noEditPoints="1"/>
          </p:cNvSpPr>
          <p:nvPr/>
        </p:nvSpPr>
        <p:spPr bwMode="auto">
          <a:xfrm>
            <a:off x="5532210" y="4924411"/>
            <a:ext cx="411421" cy="24949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ScatterChart" title="Icon of a chart with dots scattered in it">
            <a:extLst>
              <a:ext uri="{FF2B5EF4-FFF2-40B4-BE49-F238E27FC236}">
                <a16:creationId xmlns:a16="http://schemas.microsoft.com/office/drawing/2014/main" id="{66840D25-CD73-45E5-91DA-49814CAA83C7}"/>
              </a:ext>
            </a:extLst>
          </p:cNvPr>
          <p:cNvSpPr>
            <a:spLocks noChangeAspect="1" noEditPoints="1"/>
          </p:cNvSpPr>
          <p:nvPr/>
        </p:nvSpPr>
        <p:spPr bwMode="auto">
          <a:xfrm>
            <a:off x="1715218" y="4866306"/>
            <a:ext cx="365535" cy="365708"/>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2" name="circle_2" title="Icon of three circles overlappping to make a venn diagram">
            <a:extLst>
              <a:ext uri="{FF2B5EF4-FFF2-40B4-BE49-F238E27FC236}">
                <a16:creationId xmlns:a16="http://schemas.microsoft.com/office/drawing/2014/main" id="{E220134D-A351-4666-B25E-5520C4C98312}"/>
              </a:ext>
            </a:extLst>
          </p:cNvPr>
          <p:cNvSpPr>
            <a:spLocks noChangeAspect="1" noEditPoints="1"/>
          </p:cNvSpPr>
          <p:nvPr/>
        </p:nvSpPr>
        <p:spPr bwMode="auto">
          <a:xfrm>
            <a:off x="744392" y="5780574"/>
            <a:ext cx="387220" cy="36570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Relationship_F003" title="Icon of three boxes connected by lines">
            <a:extLst>
              <a:ext uri="{FF2B5EF4-FFF2-40B4-BE49-F238E27FC236}">
                <a16:creationId xmlns:a16="http://schemas.microsoft.com/office/drawing/2014/main" id="{6FA144BC-F11C-4C6F-B479-FAEB27C6C9B7}"/>
              </a:ext>
            </a:extLst>
          </p:cNvPr>
          <p:cNvSpPr>
            <a:spLocks noChangeAspect="1" noEditPoints="1"/>
          </p:cNvSpPr>
          <p:nvPr/>
        </p:nvSpPr>
        <p:spPr bwMode="auto">
          <a:xfrm>
            <a:off x="6502405" y="4866306"/>
            <a:ext cx="391000" cy="3657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LineChart_E9E6" title="Icon of a line chart with points of varying heights">
            <a:extLst>
              <a:ext uri="{FF2B5EF4-FFF2-40B4-BE49-F238E27FC236}">
                <a16:creationId xmlns:a16="http://schemas.microsoft.com/office/drawing/2014/main" id="{6FED27B5-EF4C-4F5D-B490-09DC670E17FF}"/>
              </a:ext>
            </a:extLst>
          </p:cNvPr>
          <p:cNvSpPr>
            <a:spLocks noChangeAspect="1" noEditPoints="1"/>
          </p:cNvSpPr>
          <p:nvPr/>
        </p:nvSpPr>
        <p:spPr bwMode="auto">
          <a:xfrm>
            <a:off x="2675157" y="4866306"/>
            <a:ext cx="365623" cy="365708"/>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5" name="BarChartVertical_E9EC" title="Icon of a vertical bar graph">
            <a:extLst>
              <a:ext uri="{FF2B5EF4-FFF2-40B4-BE49-F238E27FC236}">
                <a16:creationId xmlns:a16="http://schemas.microsoft.com/office/drawing/2014/main" id="{8996EF92-51A5-41F3-A52D-3C8CF86004C0}"/>
              </a:ext>
            </a:extLst>
          </p:cNvPr>
          <p:cNvSpPr>
            <a:spLocks noChangeAspect="1" noEditPoints="1"/>
          </p:cNvSpPr>
          <p:nvPr/>
        </p:nvSpPr>
        <p:spPr bwMode="auto">
          <a:xfrm>
            <a:off x="9399805" y="4866306"/>
            <a:ext cx="365623" cy="36570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BarChartHorizontal_E9EB" title="Icon of a horizontal bar graph">
            <a:extLst>
              <a:ext uri="{FF2B5EF4-FFF2-40B4-BE49-F238E27FC236}">
                <a16:creationId xmlns:a16="http://schemas.microsoft.com/office/drawing/2014/main" id="{0470480B-8991-4BC1-AAB7-9CA40DEE5E51}"/>
              </a:ext>
            </a:extLst>
          </p:cNvPr>
          <p:cNvSpPr>
            <a:spLocks noChangeAspect="1" noEditPoints="1"/>
          </p:cNvSpPr>
          <p:nvPr/>
        </p:nvSpPr>
        <p:spPr bwMode="auto">
          <a:xfrm>
            <a:off x="10359747" y="4866306"/>
            <a:ext cx="365708" cy="365708"/>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org" title="Icon of a bracket chart">
            <a:extLst>
              <a:ext uri="{FF2B5EF4-FFF2-40B4-BE49-F238E27FC236}">
                <a16:creationId xmlns:a16="http://schemas.microsoft.com/office/drawing/2014/main" id="{C5BAB2CD-709B-42C2-BF85-729357460168}"/>
              </a:ext>
            </a:extLst>
          </p:cNvPr>
          <p:cNvSpPr>
            <a:spLocks noChangeAspect="1" noEditPoints="1"/>
          </p:cNvSpPr>
          <p:nvPr/>
        </p:nvSpPr>
        <p:spPr bwMode="auto">
          <a:xfrm>
            <a:off x="8348965" y="4889163"/>
            <a:ext cx="547336" cy="319995"/>
          </a:xfrm>
          <a:custGeom>
            <a:avLst/>
            <a:gdLst>
              <a:gd name="T0" fmla="*/ 0 w 638"/>
              <a:gd name="T1" fmla="*/ 0 h 373"/>
              <a:gd name="T2" fmla="*/ 222 w 638"/>
              <a:gd name="T3" fmla="*/ 0 h 373"/>
              <a:gd name="T4" fmla="*/ 222 w 638"/>
              <a:gd name="T5" fmla="*/ 129 h 373"/>
              <a:gd name="T6" fmla="*/ 0 w 638"/>
              <a:gd name="T7" fmla="*/ 129 h 373"/>
              <a:gd name="T8" fmla="*/ 0 w 638"/>
              <a:gd name="T9" fmla="*/ 373 h 373"/>
              <a:gd name="T10" fmla="*/ 222 w 638"/>
              <a:gd name="T11" fmla="*/ 373 h 373"/>
              <a:gd name="T12" fmla="*/ 222 w 638"/>
              <a:gd name="T13" fmla="*/ 245 h 373"/>
              <a:gd name="T14" fmla="*/ 0 w 638"/>
              <a:gd name="T15" fmla="*/ 245 h 373"/>
              <a:gd name="T16" fmla="*/ 222 w 638"/>
              <a:gd name="T17" fmla="*/ 309 h 373"/>
              <a:gd name="T18" fmla="*/ 422 w 638"/>
              <a:gd name="T19" fmla="*/ 309 h 373"/>
              <a:gd name="T20" fmla="*/ 422 w 638"/>
              <a:gd name="T21" fmla="*/ 65 h 373"/>
              <a:gd name="T22" fmla="*/ 222 w 638"/>
              <a:gd name="T23" fmla="*/ 65 h 373"/>
              <a:gd name="T24" fmla="*/ 422 w 638"/>
              <a:gd name="T25" fmla="*/ 190 h 373"/>
              <a:gd name="T26" fmla="*/ 638 w 638"/>
              <a:gd name="T27" fmla="*/ 1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373">
                <a:moveTo>
                  <a:pt x="0" y="0"/>
                </a:moveTo>
                <a:lnTo>
                  <a:pt x="222" y="0"/>
                </a:lnTo>
                <a:lnTo>
                  <a:pt x="222" y="129"/>
                </a:lnTo>
                <a:lnTo>
                  <a:pt x="0" y="129"/>
                </a:lnTo>
                <a:moveTo>
                  <a:pt x="0" y="373"/>
                </a:moveTo>
                <a:lnTo>
                  <a:pt x="222" y="373"/>
                </a:lnTo>
                <a:lnTo>
                  <a:pt x="222" y="245"/>
                </a:lnTo>
                <a:lnTo>
                  <a:pt x="0" y="245"/>
                </a:lnTo>
                <a:moveTo>
                  <a:pt x="222" y="309"/>
                </a:moveTo>
                <a:lnTo>
                  <a:pt x="422" y="309"/>
                </a:lnTo>
                <a:lnTo>
                  <a:pt x="422" y="65"/>
                </a:lnTo>
                <a:lnTo>
                  <a:pt x="222" y="65"/>
                </a:lnTo>
                <a:moveTo>
                  <a:pt x="422" y="190"/>
                </a:moveTo>
                <a:lnTo>
                  <a:pt x="638" y="19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479884" y="4866306"/>
            <a:ext cx="365530" cy="3657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18431288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457135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CLOUD  /  CONNECTIVITY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server center, data center,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security, locked server, data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world, planet, globe, internet, online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Global network, internet, </a:t>
                      </a: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world wide web</a:t>
                      </a:r>
                      <a:endParaRPr lang="en-US" sz="600" kern="1200" spc="-3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Online, connected device, global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Intelligence, network, web, mesh computing, IOT, internet of things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transmit, satellite, broadcasting connection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Cell tower, signal, wireless, network tower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connection, access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point  network, wireless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Wireless,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signal, signal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strength,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connectivity, internet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Bluetooth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Plug in, connection, power cable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Power outlet, plug 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data center, connected data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data, mobile pay,</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e-payment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signal,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Database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graphicFrame>
        <p:nvGraphicFramePr>
          <p:cNvPr id="32" name="Table 31"/>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COGNITIVE SERVICES  /  APIs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Vision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Labs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Knowledge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Language</a:t>
                      </a:r>
                    </a:p>
                    <a:p>
                      <a:pPr marL="0" algn="l" defTabSz="932742" rtl="0" eaLnBrk="1" latinLnBrk="0" hangingPunct="1">
                        <a:lnSpc>
                          <a:spcPct val="90000"/>
                        </a:lnSpc>
                      </a:pPr>
                      <a:r>
                        <a:rPr kumimoji="0" lang="en-US" sz="600" b="0" i="0" u="none" strike="noStrike" kern="1200" cap="none" spc="-10" normalizeH="0" baseline="0" noProof="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rPr>
                        <a:t>* This icon is a color filled shape and is not outlined.</a:t>
                      </a:r>
                      <a:endParaRPr kumimoji="0" lang="en-US" sz="600" b="0" i="0" u="none" strike="noStrike" kern="1200" cap="none" spc="-10" normalizeH="0" baseline="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Cognitive services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C</a:t>
            </a:r>
          </a:p>
        </p:txBody>
      </p:sp>
      <p:sp>
        <p:nvSpPr>
          <p:cNvPr id="42"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686576" y="1231897"/>
            <a:ext cx="502849" cy="32036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lobe_2" title="Icon of a sphere made of lines">
            <a:extLst>
              <a:ext uri="{FF2B5EF4-FFF2-40B4-BE49-F238E27FC236}">
                <a16:creationId xmlns:a16="http://schemas.microsoft.com/office/drawing/2014/main" id="{7D3E6722-9215-472A-9F24-9CE853781041}"/>
              </a:ext>
            </a:extLst>
          </p:cNvPr>
          <p:cNvSpPr>
            <a:spLocks noChangeAspect="1" noEditPoints="1"/>
          </p:cNvSpPr>
          <p:nvPr/>
        </p:nvSpPr>
        <p:spPr bwMode="auto">
          <a:xfrm>
            <a:off x="4595082" y="1209223"/>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5" name="signal_3" title="Icon of a communication tower with signal lines">
            <a:extLst>
              <a:ext uri="{FF2B5EF4-FFF2-40B4-BE49-F238E27FC236}">
                <a16:creationId xmlns:a16="http://schemas.microsoft.com/office/drawing/2014/main" id="{81CF7059-1AFD-477A-A5C4-ED1D29D9B405}"/>
              </a:ext>
            </a:extLst>
          </p:cNvPr>
          <p:cNvSpPr>
            <a:spLocks noChangeAspect="1" noEditPoints="1"/>
          </p:cNvSpPr>
          <p:nvPr/>
        </p:nvSpPr>
        <p:spPr bwMode="auto">
          <a:xfrm>
            <a:off x="8489319" y="1209223"/>
            <a:ext cx="266631" cy="36570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6"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5560607" y="1209223"/>
            <a:ext cx="341383" cy="36570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7" name="signal_7" title="Icon of a series of bars showing signal strength">
            <a:extLst>
              <a:ext uri="{FF2B5EF4-FFF2-40B4-BE49-F238E27FC236}">
                <a16:creationId xmlns:a16="http://schemas.microsoft.com/office/drawing/2014/main" id="{0A40CC4E-3598-4D5C-81B6-40377BAD33B2}"/>
              </a:ext>
            </a:extLst>
          </p:cNvPr>
          <p:cNvSpPr>
            <a:spLocks noChangeAspect="1" noEditPoints="1"/>
          </p:cNvSpPr>
          <p:nvPr/>
        </p:nvSpPr>
        <p:spPr bwMode="auto">
          <a:xfrm>
            <a:off x="11333146" y="1209223"/>
            <a:ext cx="338879" cy="365708"/>
          </a:xfrm>
          <a:custGeom>
            <a:avLst/>
            <a:gdLst>
              <a:gd name="T0" fmla="*/ 0 w 240"/>
              <a:gd name="T1" fmla="*/ 207 h 259"/>
              <a:gd name="T2" fmla="*/ 0 w 240"/>
              <a:gd name="T3" fmla="*/ 259 h 259"/>
              <a:gd name="T4" fmla="*/ 60 w 240"/>
              <a:gd name="T5" fmla="*/ 155 h 259"/>
              <a:gd name="T6" fmla="*/ 60 w 240"/>
              <a:gd name="T7" fmla="*/ 259 h 259"/>
              <a:gd name="T8" fmla="*/ 120 w 240"/>
              <a:gd name="T9" fmla="*/ 102 h 259"/>
              <a:gd name="T10" fmla="*/ 120 w 240"/>
              <a:gd name="T11" fmla="*/ 259 h 259"/>
              <a:gd name="T12" fmla="*/ 179 w 240"/>
              <a:gd name="T13" fmla="*/ 51 h 259"/>
              <a:gd name="T14" fmla="*/ 179 w 240"/>
              <a:gd name="T15" fmla="*/ 259 h 259"/>
              <a:gd name="T16" fmla="*/ 240 w 240"/>
              <a:gd name="T17" fmla="*/ 0 h 259"/>
              <a:gd name="T18" fmla="*/ 240 w 240"/>
              <a:gd name="T19"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9">
                <a:moveTo>
                  <a:pt x="0" y="207"/>
                </a:moveTo>
                <a:lnTo>
                  <a:pt x="0" y="259"/>
                </a:lnTo>
                <a:moveTo>
                  <a:pt x="60" y="155"/>
                </a:moveTo>
                <a:lnTo>
                  <a:pt x="60" y="259"/>
                </a:lnTo>
                <a:moveTo>
                  <a:pt x="120" y="102"/>
                </a:moveTo>
                <a:lnTo>
                  <a:pt x="120" y="259"/>
                </a:lnTo>
                <a:moveTo>
                  <a:pt x="179" y="51"/>
                </a:moveTo>
                <a:lnTo>
                  <a:pt x="179" y="259"/>
                </a:lnTo>
                <a:moveTo>
                  <a:pt x="240" y="0"/>
                </a:moveTo>
                <a:lnTo>
                  <a:pt x="240" y="25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car_3" title="Icon of a car with signal lines on top">
            <a:extLst>
              <a:ext uri="{FF2B5EF4-FFF2-40B4-BE49-F238E27FC236}">
                <a16:creationId xmlns:a16="http://schemas.microsoft.com/office/drawing/2014/main" id="{866FAAAF-1D9B-4914-BB63-B492926A805B}"/>
              </a:ext>
            </a:extLst>
          </p:cNvPr>
          <p:cNvSpPr>
            <a:spLocks noChangeAspect="1" noEditPoints="1"/>
          </p:cNvSpPr>
          <p:nvPr/>
        </p:nvSpPr>
        <p:spPr bwMode="auto">
          <a:xfrm>
            <a:off x="7407809" y="2123496"/>
            <a:ext cx="486915" cy="3657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Bluetooth" title="Icon of the bluetooth symbol">
            <a:extLst>
              <a:ext uri="{FF2B5EF4-FFF2-40B4-BE49-F238E27FC236}">
                <a16:creationId xmlns:a16="http://schemas.microsoft.com/office/drawing/2014/main" id="{FAB308B0-F1B7-428C-8091-3067BDEA0443}"/>
              </a:ext>
            </a:extLst>
          </p:cNvPr>
          <p:cNvSpPr>
            <a:spLocks noChangeAspect="1" noEditPoints="1"/>
          </p:cNvSpPr>
          <p:nvPr/>
        </p:nvSpPr>
        <p:spPr bwMode="auto">
          <a:xfrm>
            <a:off x="841764" y="2123496"/>
            <a:ext cx="192478" cy="365708"/>
          </a:xfrm>
          <a:custGeom>
            <a:avLst/>
            <a:gdLst>
              <a:gd name="T0" fmla="*/ 103 w 200"/>
              <a:gd name="T1" fmla="*/ 190 h 380"/>
              <a:gd name="T2" fmla="*/ 103 w 200"/>
              <a:gd name="T3" fmla="*/ 0 h 380"/>
              <a:gd name="T4" fmla="*/ 200 w 200"/>
              <a:gd name="T5" fmla="*/ 94 h 380"/>
              <a:gd name="T6" fmla="*/ 103 w 200"/>
              <a:gd name="T7" fmla="*/ 190 h 380"/>
              <a:gd name="T8" fmla="*/ 103 w 200"/>
              <a:gd name="T9" fmla="*/ 190 h 380"/>
              <a:gd name="T10" fmla="*/ 103 w 200"/>
              <a:gd name="T11" fmla="*/ 380 h 380"/>
              <a:gd name="T12" fmla="*/ 200 w 200"/>
              <a:gd name="T13" fmla="*/ 286 h 380"/>
              <a:gd name="T14" fmla="*/ 103 w 200"/>
              <a:gd name="T15" fmla="*/ 190 h 380"/>
              <a:gd name="T16" fmla="*/ 103 w 200"/>
              <a:gd name="T17" fmla="*/ 191 h 380"/>
              <a:gd name="T18" fmla="*/ 0 w 200"/>
              <a:gd name="T19" fmla="*/ 87 h 380"/>
              <a:gd name="T20" fmla="*/ 103 w 200"/>
              <a:gd name="T21" fmla="*/ 190 h 380"/>
              <a:gd name="T22" fmla="*/ 0 w 200"/>
              <a:gd name="T23" fmla="*/ 293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380">
                <a:moveTo>
                  <a:pt x="103" y="190"/>
                </a:moveTo>
                <a:lnTo>
                  <a:pt x="103" y="0"/>
                </a:lnTo>
                <a:lnTo>
                  <a:pt x="200" y="94"/>
                </a:lnTo>
                <a:lnTo>
                  <a:pt x="103" y="190"/>
                </a:lnTo>
                <a:moveTo>
                  <a:pt x="103" y="190"/>
                </a:moveTo>
                <a:lnTo>
                  <a:pt x="103" y="380"/>
                </a:lnTo>
                <a:lnTo>
                  <a:pt x="200" y="286"/>
                </a:lnTo>
                <a:lnTo>
                  <a:pt x="103" y="190"/>
                </a:lnTo>
                <a:moveTo>
                  <a:pt x="103" y="191"/>
                </a:moveTo>
                <a:lnTo>
                  <a:pt x="0" y="87"/>
                </a:lnTo>
                <a:moveTo>
                  <a:pt x="103" y="190"/>
                </a:moveTo>
                <a:lnTo>
                  <a:pt x="0" y="29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network" title="Icon of a device or computer network">
            <a:extLst>
              <a:ext uri="{FF2B5EF4-FFF2-40B4-BE49-F238E27FC236}">
                <a16:creationId xmlns:a16="http://schemas.microsoft.com/office/drawing/2014/main" id="{9CA2211A-F7A7-4671-A6DD-1D1BD8515B21}"/>
              </a:ext>
            </a:extLst>
          </p:cNvPr>
          <p:cNvSpPr>
            <a:spLocks noChangeAspect="1" noEditPoints="1"/>
          </p:cNvSpPr>
          <p:nvPr/>
        </p:nvSpPr>
        <p:spPr bwMode="auto">
          <a:xfrm>
            <a:off x="3642340" y="2123496"/>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network_2" title="Icon of a printer connected to a network">
            <a:extLst>
              <a:ext uri="{FF2B5EF4-FFF2-40B4-BE49-F238E27FC236}">
                <a16:creationId xmlns:a16="http://schemas.microsoft.com/office/drawing/2014/main" id="{F6C12DE6-AB11-4DF2-8637-1A1F18E46E0B}"/>
              </a:ext>
            </a:extLst>
          </p:cNvPr>
          <p:cNvSpPr>
            <a:spLocks noChangeAspect="1" noEditPoints="1"/>
          </p:cNvSpPr>
          <p:nvPr/>
        </p:nvSpPr>
        <p:spPr bwMode="auto">
          <a:xfrm>
            <a:off x="5551516" y="2123496"/>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network_3" title="Icon of a server connected to a network">
            <a:extLst>
              <a:ext uri="{FF2B5EF4-FFF2-40B4-BE49-F238E27FC236}">
                <a16:creationId xmlns:a16="http://schemas.microsoft.com/office/drawing/2014/main" id="{FB7B04CD-C0A2-4B33-975F-CE9D892628A5}"/>
              </a:ext>
            </a:extLst>
          </p:cNvPr>
          <p:cNvSpPr>
            <a:spLocks noChangeAspect="1" noEditPoints="1"/>
          </p:cNvSpPr>
          <p:nvPr/>
        </p:nvSpPr>
        <p:spPr bwMode="auto">
          <a:xfrm>
            <a:off x="4601732" y="212489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1801716" y="1209223"/>
            <a:ext cx="192541" cy="3657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1705078" y="2123496"/>
            <a:ext cx="385816" cy="36570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globe" title="Icon of the earth">
            <a:extLst>
              <a:ext uri="{FF2B5EF4-FFF2-40B4-BE49-F238E27FC236}">
                <a16:creationId xmlns:a16="http://schemas.microsoft.com/office/drawing/2014/main" id="{DF6C132A-141D-45A5-88B7-0021BA5D41CF}"/>
              </a:ext>
            </a:extLst>
          </p:cNvPr>
          <p:cNvSpPr>
            <a:spLocks noChangeAspect="1" noEditPoints="1"/>
          </p:cNvSpPr>
          <p:nvPr/>
        </p:nvSpPr>
        <p:spPr bwMode="auto">
          <a:xfrm>
            <a:off x="3635718"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Intelligence" title="Icon of circles connected by crossing lines">
            <a:extLst>
              <a:ext uri="{FF2B5EF4-FFF2-40B4-BE49-F238E27FC236}">
                <a16:creationId xmlns:a16="http://schemas.microsoft.com/office/drawing/2014/main" id="{8DD1B0EB-DE08-44BC-AE8C-4AF6A5CD81BF}"/>
              </a:ext>
            </a:extLst>
          </p:cNvPr>
          <p:cNvSpPr>
            <a:spLocks noChangeAspect="1" noEditPoints="1"/>
          </p:cNvSpPr>
          <p:nvPr/>
        </p:nvSpPr>
        <p:spPr bwMode="auto">
          <a:xfrm>
            <a:off x="6507613" y="1209223"/>
            <a:ext cx="380584" cy="36570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money" title="Icon of a creditcard with signal lines on top">
            <a:extLst>
              <a:ext uri="{FF2B5EF4-FFF2-40B4-BE49-F238E27FC236}">
                <a16:creationId xmlns:a16="http://schemas.microsoft.com/office/drawing/2014/main" id="{D746A27F-2263-435B-9DFC-83A3D0734F6E}"/>
              </a:ext>
            </a:extLst>
          </p:cNvPr>
          <p:cNvSpPr>
            <a:spLocks noChangeAspect="1" noEditPoints="1"/>
          </p:cNvSpPr>
          <p:nvPr/>
        </p:nvSpPr>
        <p:spPr bwMode="auto">
          <a:xfrm>
            <a:off x="6558011" y="2123496"/>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signal" title="Icon of a communication signal">
            <a:extLst>
              <a:ext uri="{FF2B5EF4-FFF2-40B4-BE49-F238E27FC236}">
                <a16:creationId xmlns:a16="http://schemas.microsoft.com/office/drawing/2014/main" id="{E93772FD-A44C-4C5E-A4BF-0D889FF87D0E}"/>
              </a:ext>
            </a:extLst>
          </p:cNvPr>
          <p:cNvSpPr>
            <a:spLocks noChangeAspect="1" noEditPoints="1"/>
          </p:cNvSpPr>
          <p:nvPr/>
        </p:nvSpPr>
        <p:spPr bwMode="auto">
          <a:xfrm>
            <a:off x="9421510" y="1209223"/>
            <a:ext cx="322215" cy="365708"/>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Wifi_E701" title="Icon of a wireless signal">
            <a:extLst>
              <a:ext uri="{FF2B5EF4-FFF2-40B4-BE49-F238E27FC236}">
                <a16:creationId xmlns:a16="http://schemas.microsoft.com/office/drawing/2014/main" id="{76780836-9E47-4627-812E-8DA2CDCA5195}"/>
              </a:ext>
            </a:extLst>
          </p:cNvPr>
          <p:cNvSpPr>
            <a:spLocks noChangeAspect="1" noEditPoints="1"/>
          </p:cNvSpPr>
          <p:nvPr/>
        </p:nvSpPr>
        <p:spPr bwMode="auto">
          <a:xfrm>
            <a:off x="10359835" y="1209223"/>
            <a:ext cx="365534" cy="365708"/>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Broadcasting_F1B5" title="Icon of a communication dish with signal lines">
            <a:extLst>
              <a:ext uri="{FF2B5EF4-FFF2-40B4-BE49-F238E27FC236}">
                <a16:creationId xmlns:a16="http://schemas.microsoft.com/office/drawing/2014/main" id="{F05BDC22-C9BE-45F3-82ED-F390CF957605}"/>
              </a:ext>
            </a:extLst>
          </p:cNvPr>
          <p:cNvSpPr>
            <a:spLocks noChangeAspect="1" noEditPoints="1"/>
          </p:cNvSpPr>
          <p:nvPr/>
        </p:nvSpPr>
        <p:spPr bwMode="auto">
          <a:xfrm>
            <a:off x="7468497" y="1209223"/>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6" name="Eye" title="Icon of an eye">
            <a:extLst>
              <a:ext uri="{FF2B5EF4-FFF2-40B4-BE49-F238E27FC236}">
                <a16:creationId xmlns:a16="http://schemas.microsoft.com/office/drawing/2014/main" id="{26938F20-F7DA-44B2-A13A-ACCAE9513258}"/>
              </a:ext>
            </a:extLst>
          </p:cNvPr>
          <p:cNvSpPr>
            <a:spLocks noChangeAspect="1" noEditPoints="1"/>
          </p:cNvSpPr>
          <p:nvPr/>
        </p:nvSpPr>
        <p:spPr bwMode="auto">
          <a:xfrm>
            <a:off x="686576" y="5824614"/>
            <a:ext cx="502849" cy="27763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Microsoft_E720" title="Icon of a microphone">
            <a:extLst>
              <a:ext uri="{FF2B5EF4-FFF2-40B4-BE49-F238E27FC236}">
                <a16:creationId xmlns:a16="http://schemas.microsoft.com/office/drawing/2014/main" id="{1D800E4A-CBB8-41CC-ADB2-D40BAD9E402A}"/>
              </a:ext>
            </a:extLst>
          </p:cNvPr>
          <p:cNvSpPr>
            <a:spLocks noChangeAspect="1" noEditPoints="1"/>
          </p:cNvSpPr>
          <p:nvPr/>
        </p:nvSpPr>
        <p:spPr bwMode="auto">
          <a:xfrm>
            <a:off x="2736126" y="5780574"/>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8"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3671669" y="5780574"/>
            <a:ext cx="292567"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3"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5551503" y="5780574"/>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Characters_E8C1" title="Icon of the letter A and a letter in another language">
            <a:extLst>
              <a:ext uri="{FF2B5EF4-FFF2-40B4-BE49-F238E27FC236}">
                <a16:creationId xmlns:a16="http://schemas.microsoft.com/office/drawing/2014/main" id="{DD9EFE0F-BFF2-4EDD-8749-842AAF378516}"/>
              </a:ext>
            </a:extLst>
          </p:cNvPr>
          <p:cNvSpPr>
            <a:spLocks noChangeAspect="1" noEditPoints="1"/>
          </p:cNvSpPr>
          <p:nvPr/>
        </p:nvSpPr>
        <p:spPr bwMode="auto">
          <a:xfrm>
            <a:off x="4600669" y="5780574"/>
            <a:ext cx="354534" cy="365708"/>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2699667" y="1195598"/>
            <a:ext cx="316605" cy="3929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WallOutlet_EB76" title="Icon of a power plug and outlet">
            <a:extLst>
              <a:ext uri="{FF2B5EF4-FFF2-40B4-BE49-F238E27FC236}">
                <a16:creationId xmlns:a16="http://schemas.microsoft.com/office/drawing/2014/main" id="{D7EDC7A6-8BFD-4EF9-96BE-69C416FF3234}"/>
              </a:ext>
            </a:extLst>
          </p:cNvPr>
          <p:cNvSpPr>
            <a:spLocks noChangeAspect="1" noEditPoints="1"/>
          </p:cNvSpPr>
          <p:nvPr/>
        </p:nvSpPr>
        <p:spPr bwMode="auto">
          <a:xfrm>
            <a:off x="2728162" y="2123496"/>
            <a:ext cx="259618" cy="365708"/>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8437631" y="214845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t_3" title="Icon of two chevron brackets with two dots between them">
            <a:extLst>
              <a:ext uri="{FF2B5EF4-FFF2-40B4-BE49-F238E27FC236}">
                <a16:creationId xmlns:a16="http://schemas.microsoft.com/office/drawing/2014/main" id="{9156286E-D693-4AE0-90E2-A212223D33F8}"/>
              </a:ext>
            </a:extLst>
          </p:cNvPr>
          <p:cNvSpPr>
            <a:spLocks noChangeAspect="1" noEditPoints="1"/>
          </p:cNvSpPr>
          <p:nvPr/>
        </p:nvSpPr>
        <p:spPr bwMode="auto">
          <a:xfrm>
            <a:off x="9327769" y="2124898"/>
            <a:ext cx="509695" cy="36570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10384343" y="2097002"/>
            <a:ext cx="316517" cy="4114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1739730" y="5780574"/>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6418581" y="5780574"/>
            <a:ext cx="545402" cy="3657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1715387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31065" cy="6399890"/>
        </p:xfrm>
        <a:graphic>
          <a:graphicData uri="http://schemas.openxmlformats.org/drawingml/2006/table">
            <a:tbl>
              <a:tblPr>
                <a:tableStyleId>{5C22544A-7EE6-4342-B048-85BDC9FD1C3A}</a:tableStyleId>
              </a:tblPr>
              <a:tblGrid>
                <a:gridCol w="970999">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DEVICES  /  HARDWARE  /  SOFTWARE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Cellphone, mobile phone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Approved devices, accepted device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Laptop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Desktop, PC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Monitor, screen, display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Hub, smartboard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Connected monitor, appliance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 workstation, office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 draw, write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 and keyboard, PC tools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Ergonomic 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 TV remote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picture, 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Speaker, amplify, music</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Band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Fitbit, smart band, fitness tracker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watch, digital watch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controller, Xbox controller, Windows gaming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Gaming, video games, gamers, game controller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HoloLens, augmented reality, 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Mixed reality, MR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Barcode Scanner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Microchip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tower, data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server network, connected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Internet of things,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 hub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code,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Browser window, website, file explorer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Homepage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 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Website, multiple windows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feed, social media</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D</a:t>
            </a:r>
          </a:p>
        </p:txBody>
      </p:sp>
      <p:sp>
        <p:nvSpPr>
          <p:cNvPr id="30" name="desk_2" title="Icon of a desk with a PC on top">
            <a:extLst>
              <a:ext uri="{FF2B5EF4-FFF2-40B4-BE49-F238E27FC236}">
                <a16:creationId xmlns:a16="http://schemas.microsoft.com/office/drawing/2014/main" id="{4FDEAD17-1EF5-4339-8071-73E64530BF02}"/>
              </a:ext>
            </a:extLst>
          </p:cNvPr>
          <p:cNvSpPr>
            <a:spLocks noChangeAspect="1" noEditPoints="1"/>
          </p:cNvSpPr>
          <p:nvPr/>
        </p:nvSpPr>
        <p:spPr bwMode="auto">
          <a:xfrm>
            <a:off x="1689599" y="2123496"/>
            <a:ext cx="416776" cy="365708"/>
          </a:xfrm>
          <a:custGeom>
            <a:avLst/>
            <a:gdLst>
              <a:gd name="T0" fmla="*/ 0 w 253"/>
              <a:gd name="T1" fmla="*/ 94 h 222"/>
              <a:gd name="T2" fmla="*/ 253 w 253"/>
              <a:gd name="T3" fmla="*/ 94 h 222"/>
              <a:gd name="T4" fmla="*/ 17 w 253"/>
              <a:gd name="T5" fmla="*/ 94 h 222"/>
              <a:gd name="T6" fmla="*/ 17 w 253"/>
              <a:gd name="T7" fmla="*/ 222 h 222"/>
              <a:gd name="T8" fmla="*/ 235 w 253"/>
              <a:gd name="T9" fmla="*/ 94 h 222"/>
              <a:gd name="T10" fmla="*/ 235 w 253"/>
              <a:gd name="T11" fmla="*/ 222 h 222"/>
              <a:gd name="T12" fmla="*/ 0 w 253"/>
              <a:gd name="T13" fmla="*/ 222 h 222"/>
              <a:gd name="T14" fmla="*/ 35 w 253"/>
              <a:gd name="T15" fmla="*/ 222 h 222"/>
              <a:gd name="T16" fmla="*/ 216 w 253"/>
              <a:gd name="T17" fmla="*/ 222 h 222"/>
              <a:gd name="T18" fmla="*/ 253 w 253"/>
              <a:gd name="T19" fmla="*/ 222 h 222"/>
              <a:gd name="T20" fmla="*/ 17 w 253"/>
              <a:gd name="T21" fmla="*/ 131 h 222"/>
              <a:gd name="T22" fmla="*/ 235 w 253"/>
              <a:gd name="T23" fmla="*/ 131 h 222"/>
              <a:gd name="T24" fmla="*/ 171 w 253"/>
              <a:gd name="T25" fmla="*/ 70 h 222"/>
              <a:gd name="T26" fmla="*/ 190 w 253"/>
              <a:gd name="T27" fmla="*/ 70 h 222"/>
              <a:gd name="T28" fmla="*/ 209 w 253"/>
              <a:gd name="T29" fmla="*/ 54 h 222"/>
              <a:gd name="T30" fmla="*/ 209 w 253"/>
              <a:gd name="T31" fmla="*/ 18 h 222"/>
              <a:gd name="T32" fmla="*/ 152 w 253"/>
              <a:gd name="T33" fmla="*/ 18 h 222"/>
              <a:gd name="T34" fmla="*/ 152 w 253"/>
              <a:gd name="T35" fmla="*/ 94 h 222"/>
              <a:gd name="T36" fmla="*/ 209 w 253"/>
              <a:gd name="T37" fmla="*/ 94 h 222"/>
              <a:gd name="T38" fmla="*/ 209 w 253"/>
              <a:gd name="T39" fmla="*/ 54 h 222"/>
              <a:gd name="T40" fmla="*/ 127 w 253"/>
              <a:gd name="T41" fmla="*/ 25 h 222"/>
              <a:gd name="T42" fmla="*/ 127 w 253"/>
              <a:gd name="T43" fmla="*/ 0 h 222"/>
              <a:gd name="T44" fmla="*/ 35 w 253"/>
              <a:gd name="T45" fmla="*/ 0 h 222"/>
              <a:gd name="T46" fmla="*/ 35 w 253"/>
              <a:gd name="T47" fmla="*/ 57 h 222"/>
              <a:gd name="T48" fmla="*/ 127 w 253"/>
              <a:gd name="T49" fmla="*/ 57 h 222"/>
              <a:gd name="T50" fmla="*/ 127 w 253"/>
              <a:gd name="T51" fmla="*/ 25 h 222"/>
              <a:gd name="T52" fmla="*/ 54 w 253"/>
              <a:gd name="T53" fmla="*/ 85 h 222"/>
              <a:gd name="T54" fmla="*/ 108 w 253"/>
              <a:gd name="T55" fmla="*/ 85 h 222"/>
              <a:gd name="T56" fmla="*/ 81 w 253"/>
              <a:gd name="T57" fmla="*/ 57 h 222"/>
              <a:gd name="T58" fmla="*/ 81 w 253"/>
              <a:gd name="T59" fmla="*/ 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222">
                <a:moveTo>
                  <a:pt x="0" y="94"/>
                </a:moveTo>
                <a:lnTo>
                  <a:pt x="253" y="94"/>
                </a:lnTo>
                <a:moveTo>
                  <a:pt x="17" y="94"/>
                </a:moveTo>
                <a:lnTo>
                  <a:pt x="17" y="222"/>
                </a:lnTo>
                <a:moveTo>
                  <a:pt x="235" y="94"/>
                </a:moveTo>
                <a:lnTo>
                  <a:pt x="235" y="222"/>
                </a:lnTo>
                <a:moveTo>
                  <a:pt x="0" y="222"/>
                </a:moveTo>
                <a:lnTo>
                  <a:pt x="35" y="222"/>
                </a:lnTo>
                <a:moveTo>
                  <a:pt x="216" y="222"/>
                </a:moveTo>
                <a:lnTo>
                  <a:pt x="253" y="222"/>
                </a:lnTo>
                <a:moveTo>
                  <a:pt x="17" y="131"/>
                </a:moveTo>
                <a:lnTo>
                  <a:pt x="235" y="131"/>
                </a:lnTo>
                <a:moveTo>
                  <a:pt x="171" y="70"/>
                </a:moveTo>
                <a:lnTo>
                  <a:pt x="190" y="70"/>
                </a:lnTo>
                <a:moveTo>
                  <a:pt x="209" y="54"/>
                </a:moveTo>
                <a:lnTo>
                  <a:pt x="209" y="18"/>
                </a:lnTo>
                <a:lnTo>
                  <a:pt x="152" y="18"/>
                </a:lnTo>
                <a:lnTo>
                  <a:pt x="152" y="94"/>
                </a:lnTo>
                <a:lnTo>
                  <a:pt x="209" y="94"/>
                </a:lnTo>
                <a:lnTo>
                  <a:pt x="209" y="54"/>
                </a:lnTo>
                <a:moveTo>
                  <a:pt x="127" y="25"/>
                </a:moveTo>
                <a:lnTo>
                  <a:pt x="127" y="0"/>
                </a:lnTo>
                <a:lnTo>
                  <a:pt x="35" y="0"/>
                </a:lnTo>
                <a:lnTo>
                  <a:pt x="35" y="57"/>
                </a:lnTo>
                <a:lnTo>
                  <a:pt x="127" y="57"/>
                </a:lnTo>
                <a:lnTo>
                  <a:pt x="127" y="25"/>
                </a:lnTo>
                <a:moveTo>
                  <a:pt x="54" y="85"/>
                </a:moveTo>
                <a:lnTo>
                  <a:pt x="108" y="85"/>
                </a:lnTo>
                <a:moveTo>
                  <a:pt x="81" y="57"/>
                </a:moveTo>
                <a:lnTo>
                  <a:pt x="81" y="8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5552031" y="1209223"/>
            <a:ext cx="371779" cy="36570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keyboard" title="Icon of a keyboard">
            <a:extLst>
              <a:ext uri="{FF2B5EF4-FFF2-40B4-BE49-F238E27FC236}">
                <a16:creationId xmlns:a16="http://schemas.microsoft.com/office/drawing/2014/main" id="{F301FA2D-193C-411E-A2E3-1EBAF8C057EB}"/>
              </a:ext>
            </a:extLst>
          </p:cNvPr>
          <p:cNvSpPr>
            <a:spLocks noChangeAspect="1" noEditPoints="1"/>
          </p:cNvSpPr>
          <p:nvPr/>
        </p:nvSpPr>
        <p:spPr bwMode="auto">
          <a:xfrm>
            <a:off x="7456939" y="2191395"/>
            <a:ext cx="411421" cy="229913"/>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keyboard_2" title="Icon of an ergonomic keyboard">
            <a:extLst>
              <a:ext uri="{FF2B5EF4-FFF2-40B4-BE49-F238E27FC236}">
                <a16:creationId xmlns:a16="http://schemas.microsoft.com/office/drawing/2014/main" id="{14CD13AA-87A8-4D74-B554-16F3B37A645E}"/>
              </a:ext>
            </a:extLst>
          </p:cNvPr>
          <p:cNvSpPr>
            <a:spLocks noChangeAspect="1" noEditPoints="1"/>
          </p:cNvSpPr>
          <p:nvPr/>
        </p:nvSpPr>
        <p:spPr bwMode="auto">
          <a:xfrm>
            <a:off x="8416923" y="2190909"/>
            <a:ext cx="411421" cy="230884"/>
          </a:xfrm>
          <a:custGeom>
            <a:avLst/>
            <a:gdLst>
              <a:gd name="T0" fmla="*/ 237 w 237"/>
              <a:gd name="T1" fmla="*/ 59 h 133"/>
              <a:gd name="T2" fmla="*/ 237 w 237"/>
              <a:gd name="T3" fmla="*/ 133 h 133"/>
              <a:gd name="T4" fmla="*/ 0 w 237"/>
              <a:gd name="T5" fmla="*/ 133 h 133"/>
              <a:gd name="T6" fmla="*/ 0 w 237"/>
              <a:gd name="T7" fmla="*/ 0 h 133"/>
              <a:gd name="T8" fmla="*/ 237 w 237"/>
              <a:gd name="T9" fmla="*/ 0 h 133"/>
              <a:gd name="T10" fmla="*/ 237 w 237"/>
              <a:gd name="T11" fmla="*/ 59 h 133"/>
              <a:gd name="T12" fmla="*/ 29 w 237"/>
              <a:gd name="T13" fmla="*/ 33 h 133"/>
              <a:gd name="T14" fmla="*/ 46 w 237"/>
              <a:gd name="T15" fmla="*/ 33 h 133"/>
              <a:gd name="T16" fmla="*/ 61 w 237"/>
              <a:gd name="T17" fmla="*/ 98 h 133"/>
              <a:gd name="T18" fmla="*/ 96 w 237"/>
              <a:gd name="T19" fmla="*/ 98 h 133"/>
              <a:gd name="T20" fmla="*/ 142 w 237"/>
              <a:gd name="T21" fmla="*/ 98 h 133"/>
              <a:gd name="T22" fmla="*/ 176 w 237"/>
              <a:gd name="T23" fmla="*/ 98 h 133"/>
              <a:gd name="T24" fmla="*/ 61 w 237"/>
              <a:gd name="T25" fmla="*/ 33 h 133"/>
              <a:gd name="T26" fmla="*/ 79 w 237"/>
              <a:gd name="T27" fmla="*/ 33 h 133"/>
              <a:gd name="T28" fmla="*/ 29 w 237"/>
              <a:gd name="T29" fmla="*/ 64 h 133"/>
              <a:gd name="T30" fmla="*/ 46 w 237"/>
              <a:gd name="T31" fmla="*/ 64 h 133"/>
              <a:gd name="T32" fmla="*/ 29 w 237"/>
              <a:gd name="T33" fmla="*/ 98 h 133"/>
              <a:gd name="T34" fmla="*/ 46 w 237"/>
              <a:gd name="T35" fmla="*/ 98 h 133"/>
              <a:gd name="T36" fmla="*/ 61 w 237"/>
              <a:gd name="T37" fmla="*/ 64 h 133"/>
              <a:gd name="T38" fmla="*/ 79 w 237"/>
              <a:gd name="T39" fmla="*/ 64 h 133"/>
              <a:gd name="T40" fmla="*/ 160 w 237"/>
              <a:gd name="T41" fmla="*/ 33 h 133"/>
              <a:gd name="T42" fmla="*/ 176 w 237"/>
              <a:gd name="T43" fmla="*/ 33 h 133"/>
              <a:gd name="T44" fmla="*/ 192 w 237"/>
              <a:gd name="T45" fmla="*/ 33 h 133"/>
              <a:gd name="T46" fmla="*/ 209 w 237"/>
              <a:gd name="T47" fmla="*/ 33 h 133"/>
              <a:gd name="T48" fmla="*/ 160 w 237"/>
              <a:gd name="T49" fmla="*/ 64 h 133"/>
              <a:gd name="T50" fmla="*/ 176 w 237"/>
              <a:gd name="T51" fmla="*/ 64 h 133"/>
              <a:gd name="T52" fmla="*/ 192 w 237"/>
              <a:gd name="T53" fmla="*/ 64 h 133"/>
              <a:gd name="T54" fmla="*/ 209 w 237"/>
              <a:gd name="T55" fmla="*/ 64 h 133"/>
              <a:gd name="T56" fmla="*/ 192 w 237"/>
              <a:gd name="T57" fmla="*/ 98 h 133"/>
              <a:gd name="T58" fmla="*/ 209 w 237"/>
              <a:gd name="T59" fmla="*/ 9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33">
                <a:moveTo>
                  <a:pt x="237" y="59"/>
                </a:moveTo>
                <a:lnTo>
                  <a:pt x="237" y="133"/>
                </a:lnTo>
                <a:lnTo>
                  <a:pt x="0" y="133"/>
                </a:lnTo>
                <a:lnTo>
                  <a:pt x="0" y="0"/>
                </a:lnTo>
                <a:lnTo>
                  <a:pt x="237" y="0"/>
                </a:lnTo>
                <a:lnTo>
                  <a:pt x="237" y="59"/>
                </a:lnTo>
                <a:moveTo>
                  <a:pt x="29" y="33"/>
                </a:moveTo>
                <a:lnTo>
                  <a:pt x="46" y="33"/>
                </a:lnTo>
                <a:moveTo>
                  <a:pt x="61" y="98"/>
                </a:moveTo>
                <a:lnTo>
                  <a:pt x="96" y="98"/>
                </a:lnTo>
                <a:moveTo>
                  <a:pt x="142" y="98"/>
                </a:moveTo>
                <a:lnTo>
                  <a:pt x="176" y="98"/>
                </a:lnTo>
                <a:moveTo>
                  <a:pt x="61" y="33"/>
                </a:moveTo>
                <a:lnTo>
                  <a:pt x="79" y="33"/>
                </a:lnTo>
                <a:moveTo>
                  <a:pt x="29" y="64"/>
                </a:moveTo>
                <a:lnTo>
                  <a:pt x="46" y="64"/>
                </a:lnTo>
                <a:moveTo>
                  <a:pt x="29" y="98"/>
                </a:moveTo>
                <a:lnTo>
                  <a:pt x="46" y="98"/>
                </a:lnTo>
                <a:moveTo>
                  <a:pt x="61" y="64"/>
                </a:moveTo>
                <a:lnTo>
                  <a:pt x="79" y="64"/>
                </a:lnTo>
                <a:moveTo>
                  <a:pt x="160" y="33"/>
                </a:moveTo>
                <a:lnTo>
                  <a:pt x="176" y="33"/>
                </a:lnTo>
                <a:moveTo>
                  <a:pt x="192" y="33"/>
                </a:moveTo>
                <a:lnTo>
                  <a:pt x="209" y="33"/>
                </a:lnTo>
                <a:moveTo>
                  <a:pt x="160" y="64"/>
                </a:moveTo>
                <a:lnTo>
                  <a:pt x="176" y="64"/>
                </a:lnTo>
                <a:moveTo>
                  <a:pt x="192" y="64"/>
                </a:moveTo>
                <a:lnTo>
                  <a:pt x="209" y="64"/>
                </a:lnTo>
                <a:moveTo>
                  <a:pt x="192" y="98"/>
                </a:moveTo>
                <a:lnTo>
                  <a:pt x="209" y="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nitor" title="Icon of a monitor">
            <a:extLst>
              <a:ext uri="{FF2B5EF4-FFF2-40B4-BE49-F238E27FC236}">
                <a16:creationId xmlns:a16="http://schemas.microsoft.com/office/drawing/2014/main" id="{F4911D84-BA83-4028-A066-DBC9CBB62E1C}"/>
              </a:ext>
            </a:extLst>
          </p:cNvPr>
          <p:cNvSpPr>
            <a:spLocks noChangeAspect="1" noEditPoints="1"/>
          </p:cNvSpPr>
          <p:nvPr/>
        </p:nvSpPr>
        <p:spPr bwMode="auto">
          <a:xfrm>
            <a:off x="6469336" y="1216907"/>
            <a:ext cx="457135" cy="35034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6" name="printer" title="Icon of a printer">
            <a:extLst>
              <a:ext uri="{FF2B5EF4-FFF2-40B4-BE49-F238E27FC236}">
                <a16:creationId xmlns:a16="http://schemas.microsoft.com/office/drawing/2014/main" id="{5AC291F4-02D1-4E10-871B-48D7FF4DBBAB}"/>
              </a:ext>
            </a:extLst>
          </p:cNvPr>
          <p:cNvSpPr>
            <a:spLocks noChangeAspect="1" noEditPoints="1"/>
          </p:cNvSpPr>
          <p:nvPr/>
        </p:nvSpPr>
        <p:spPr bwMode="auto">
          <a:xfrm>
            <a:off x="5554304" y="3037766"/>
            <a:ext cx="367232" cy="36570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7" name="scanner" title="Icon of a scanner">
            <a:extLst>
              <a:ext uri="{FF2B5EF4-FFF2-40B4-BE49-F238E27FC236}">
                <a16:creationId xmlns:a16="http://schemas.microsoft.com/office/drawing/2014/main" id="{A53AABAD-793D-4A7D-A9D9-AE2AA76B9459}"/>
              </a:ext>
            </a:extLst>
          </p:cNvPr>
          <p:cNvSpPr>
            <a:spLocks noChangeAspect="1" noEditPoints="1"/>
          </p:cNvSpPr>
          <p:nvPr/>
        </p:nvSpPr>
        <p:spPr bwMode="auto">
          <a:xfrm>
            <a:off x="6475932" y="3037766"/>
            <a:ext cx="443943" cy="365708"/>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8" name="server_2" title="Icon of a server tower with a padlock on the lower right corner">
            <a:extLst>
              <a:ext uri="{FF2B5EF4-FFF2-40B4-BE49-F238E27FC236}">
                <a16:creationId xmlns:a16="http://schemas.microsoft.com/office/drawing/2014/main" id="{F74F7A89-6475-49BA-A6C1-6C061D7FA2C7}"/>
              </a:ext>
            </a:extLst>
          </p:cNvPr>
          <p:cNvSpPr>
            <a:spLocks noChangeAspect="1" noEditPoints="1"/>
          </p:cNvSpPr>
          <p:nvPr/>
        </p:nvSpPr>
        <p:spPr bwMode="auto">
          <a:xfrm>
            <a:off x="6550417" y="3952331"/>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Xbox" title="Icon of an xbox one">
            <a:extLst>
              <a:ext uri="{FF2B5EF4-FFF2-40B4-BE49-F238E27FC236}">
                <a16:creationId xmlns:a16="http://schemas.microsoft.com/office/drawing/2014/main" id="{48A35FCA-0CE8-4751-B6A5-A820DBE4A3DA}"/>
              </a:ext>
            </a:extLst>
          </p:cNvPr>
          <p:cNvSpPr>
            <a:spLocks noChangeAspect="1" noEditPoints="1"/>
          </p:cNvSpPr>
          <p:nvPr/>
        </p:nvSpPr>
        <p:spPr bwMode="auto">
          <a:xfrm>
            <a:off x="8416923" y="3137496"/>
            <a:ext cx="411421" cy="166248"/>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6" name="server" title="Icon of a server tower">
            <a:extLst>
              <a:ext uri="{FF2B5EF4-FFF2-40B4-BE49-F238E27FC236}">
                <a16:creationId xmlns:a16="http://schemas.microsoft.com/office/drawing/2014/main" id="{3041D2C1-6871-4BDD-AD2B-6A47932B65B0}"/>
              </a:ext>
            </a:extLst>
          </p:cNvPr>
          <p:cNvSpPr>
            <a:spLocks noChangeAspect="1" noEditPoints="1"/>
          </p:cNvSpPr>
          <p:nvPr/>
        </p:nvSpPr>
        <p:spPr bwMode="auto">
          <a:xfrm>
            <a:off x="5641331" y="3952038"/>
            <a:ext cx="193177" cy="36570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7" name="watch" title="Icon of a smart watch">
            <a:extLst>
              <a:ext uri="{FF2B5EF4-FFF2-40B4-BE49-F238E27FC236}">
                <a16:creationId xmlns:a16="http://schemas.microsoft.com/office/drawing/2014/main" id="{5C07F1E6-3632-4301-A32C-B77E18F3B45E}"/>
              </a:ext>
            </a:extLst>
          </p:cNvPr>
          <p:cNvSpPr>
            <a:spLocks noChangeAspect="1" noEditPoints="1"/>
          </p:cNvSpPr>
          <p:nvPr/>
        </p:nvSpPr>
        <p:spPr bwMode="auto">
          <a:xfrm>
            <a:off x="4669580" y="3037766"/>
            <a:ext cx="216715" cy="365708"/>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fitbit" title="Icon of a fitness band">
            <a:extLst>
              <a:ext uri="{FF2B5EF4-FFF2-40B4-BE49-F238E27FC236}">
                <a16:creationId xmlns:a16="http://schemas.microsoft.com/office/drawing/2014/main" id="{5F86FD62-1A7C-4046-832E-C6F39DCD35BE}"/>
              </a:ext>
            </a:extLst>
          </p:cNvPr>
          <p:cNvSpPr>
            <a:spLocks noChangeAspect="1" noEditPoints="1"/>
          </p:cNvSpPr>
          <p:nvPr/>
        </p:nvSpPr>
        <p:spPr bwMode="auto">
          <a:xfrm>
            <a:off x="3721237" y="3037766"/>
            <a:ext cx="193433" cy="365708"/>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6"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2712423" y="1209223"/>
            <a:ext cx="291093" cy="36570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monitor_3" title="Icon of a monitor with a checkmark on the lower right corner">
            <a:extLst>
              <a:ext uri="{FF2B5EF4-FFF2-40B4-BE49-F238E27FC236}">
                <a16:creationId xmlns:a16="http://schemas.microsoft.com/office/drawing/2014/main" id="{3180854F-63FF-4CC7-924D-02820F0835B8}"/>
              </a:ext>
            </a:extLst>
          </p:cNvPr>
          <p:cNvSpPr>
            <a:spLocks noChangeAspect="1" noEditPoints="1"/>
          </p:cNvSpPr>
          <p:nvPr/>
        </p:nvSpPr>
        <p:spPr bwMode="auto">
          <a:xfrm>
            <a:off x="709998" y="2123496"/>
            <a:ext cx="456007" cy="365708"/>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8" name="keyboard_3" title="Icon of a mouse and keyboard">
            <a:extLst>
              <a:ext uri="{FF2B5EF4-FFF2-40B4-BE49-F238E27FC236}">
                <a16:creationId xmlns:a16="http://schemas.microsoft.com/office/drawing/2014/main" id="{8B755278-47E8-4D86-A138-C1CDFBFC529C}"/>
              </a:ext>
            </a:extLst>
          </p:cNvPr>
          <p:cNvSpPr>
            <a:spLocks noChangeAspect="1" noEditPoints="1"/>
          </p:cNvSpPr>
          <p:nvPr/>
        </p:nvSpPr>
        <p:spPr bwMode="auto">
          <a:xfrm>
            <a:off x="6492194" y="2152772"/>
            <a:ext cx="411421" cy="307157"/>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9" name="network" title="Icon of a device or computer network">
            <a:extLst>
              <a:ext uri="{FF2B5EF4-FFF2-40B4-BE49-F238E27FC236}">
                <a16:creationId xmlns:a16="http://schemas.microsoft.com/office/drawing/2014/main" id="{5A5A2C80-09A8-4CBF-91FC-3916BF48955A}"/>
              </a:ext>
            </a:extLst>
          </p:cNvPr>
          <p:cNvSpPr>
            <a:spLocks noChangeAspect="1" noEditPoints="1"/>
          </p:cNvSpPr>
          <p:nvPr/>
        </p:nvSpPr>
        <p:spPr bwMode="auto">
          <a:xfrm>
            <a:off x="7487037" y="3952038"/>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network_2" title="Icon of a printer connected to a network">
            <a:extLst>
              <a:ext uri="{FF2B5EF4-FFF2-40B4-BE49-F238E27FC236}">
                <a16:creationId xmlns:a16="http://schemas.microsoft.com/office/drawing/2014/main" id="{A7CBFE84-185E-4B51-9678-C2EB95BB865E}"/>
              </a:ext>
            </a:extLst>
          </p:cNvPr>
          <p:cNvSpPr>
            <a:spLocks noChangeAspect="1" noEditPoints="1"/>
          </p:cNvSpPr>
          <p:nvPr/>
        </p:nvSpPr>
        <p:spPr bwMode="auto">
          <a:xfrm>
            <a:off x="8442850" y="3952038"/>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sb_key" title="Icon of a flash drive">
            <a:extLst>
              <a:ext uri="{FF2B5EF4-FFF2-40B4-BE49-F238E27FC236}">
                <a16:creationId xmlns:a16="http://schemas.microsoft.com/office/drawing/2014/main" id="{FD994FF9-F2B2-4425-B722-BCA1018CD87C}"/>
              </a:ext>
            </a:extLst>
          </p:cNvPr>
          <p:cNvSpPr>
            <a:spLocks noChangeAspect="1" noEditPoints="1"/>
          </p:cNvSpPr>
          <p:nvPr/>
        </p:nvSpPr>
        <p:spPr bwMode="auto">
          <a:xfrm>
            <a:off x="3718259" y="212349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network_3" title="Icon of a server connected to a network">
            <a:extLst>
              <a:ext uri="{FF2B5EF4-FFF2-40B4-BE49-F238E27FC236}">
                <a16:creationId xmlns:a16="http://schemas.microsoft.com/office/drawing/2014/main" id="{07531406-5531-42CF-A465-3B188B00F922}"/>
              </a:ext>
            </a:extLst>
          </p:cNvPr>
          <p:cNvSpPr>
            <a:spLocks noChangeAspect="1" noEditPoints="1"/>
          </p:cNvSpPr>
          <p:nvPr/>
        </p:nvSpPr>
        <p:spPr bwMode="auto">
          <a:xfrm>
            <a:off x="9406412" y="395203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2732776" y="2123496"/>
            <a:ext cx="250387" cy="365708"/>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canner_2" title="Icon of a barcode scanner">
            <a:extLst>
              <a:ext uri="{FF2B5EF4-FFF2-40B4-BE49-F238E27FC236}">
                <a16:creationId xmlns:a16="http://schemas.microsoft.com/office/drawing/2014/main" id="{E44D92D9-2E97-49E6-AAFB-21160FAFA92D}"/>
              </a:ext>
            </a:extLst>
          </p:cNvPr>
          <p:cNvSpPr>
            <a:spLocks noChangeAspect="1" noEditPoints="1"/>
          </p:cNvSpPr>
          <p:nvPr/>
        </p:nvSpPr>
        <p:spPr bwMode="auto">
          <a:xfrm>
            <a:off x="784535" y="3952038"/>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remote" title="Icon of a remote control">
            <a:extLst>
              <a:ext uri="{FF2B5EF4-FFF2-40B4-BE49-F238E27FC236}">
                <a16:creationId xmlns:a16="http://schemas.microsoft.com/office/drawing/2014/main" id="{ED192FAA-3212-4D02-B416-EB7B4FF9ABEE}"/>
              </a:ext>
            </a:extLst>
          </p:cNvPr>
          <p:cNvSpPr>
            <a:spLocks noChangeAspect="1" noEditPoints="1"/>
          </p:cNvSpPr>
          <p:nvPr/>
        </p:nvSpPr>
        <p:spPr bwMode="auto">
          <a:xfrm>
            <a:off x="9506216" y="2123496"/>
            <a:ext cx="152804" cy="365708"/>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ellPhone_video" title="Icon of a cellphone with a play sign on the screen">
            <a:extLst>
              <a:ext uri="{FF2B5EF4-FFF2-40B4-BE49-F238E27FC236}">
                <a16:creationId xmlns:a16="http://schemas.microsoft.com/office/drawing/2014/main" id="{003E6EEE-029E-45ED-A591-70ED112CC8FA}"/>
              </a:ext>
            </a:extLst>
          </p:cNvPr>
          <p:cNvSpPr>
            <a:spLocks noChangeAspect="1" noEditPoints="1"/>
          </p:cNvSpPr>
          <p:nvPr/>
        </p:nvSpPr>
        <p:spPr bwMode="auto">
          <a:xfrm>
            <a:off x="1788256" y="1209223"/>
            <a:ext cx="219460"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 name="CellPhone_E8EA" title="Icon of a cellphone">
            <a:extLst>
              <a:ext uri="{FF2B5EF4-FFF2-40B4-BE49-F238E27FC236}">
                <a16:creationId xmlns:a16="http://schemas.microsoft.com/office/drawing/2014/main" id="{0F94FE6C-0908-4C48-8CC0-44E6F1CF962B}"/>
              </a:ext>
            </a:extLst>
          </p:cNvPr>
          <p:cNvSpPr>
            <a:spLocks noChangeAspect="1" noEditPoints="1"/>
          </p:cNvSpPr>
          <p:nvPr/>
        </p:nvSpPr>
        <p:spPr bwMode="auto">
          <a:xfrm>
            <a:off x="828271" y="1209223"/>
            <a:ext cx="219461"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4549368" y="1239560"/>
            <a:ext cx="457135" cy="30503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0" name="Devices3_EA6C" title="Icon of a cellphone in front of a monitor">
            <a:extLst>
              <a:ext uri="{FF2B5EF4-FFF2-40B4-BE49-F238E27FC236}">
                <a16:creationId xmlns:a16="http://schemas.microsoft.com/office/drawing/2014/main" id="{D053DF72-B6AC-4569-90AF-5BA5C986E9DA}"/>
              </a:ext>
            </a:extLst>
          </p:cNvPr>
          <p:cNvSpPr>
            <a:spLocks noChangeAspect="1" noEditPoints="1"/>
          </p:cNvSpPr>
          <p:nvPr/>
        </p:nvSpPr>
        <p:spPr bwMode="auto">
          <a:xfrm>
            <a:off x="9376906" y="1249567"/>
            <a:ext cx="411421" cy="28502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1" name="PC1_E977" title="Icon of a desktop PC">
            <a:extLst>
              <a:ext uri="{FF2B5EF4-FFF2-40B4-BE49-F238E27FC236}">
                <a16:creationId xmlns:a16="http://schemas.microsoft.com/office/drawing/2014/main" id="{D2CFD8EA-7F16-45EC-BB7F-BA7610599D5B}"/>
              </a:ext>
            </a:extLst>
          </p:cNvPr>
          <p:cNvSpPr>
            <a:spLocks noChangeAspect="1" noEditPoints="1"/>
          </p:cNvSpPr>
          <p:nvPr/>
        </p:nvSpPr>
        <p:spPr bwMode="auto">
          <a:xfrm>
            <a:off x="7434172" y="1209223"/>
            <a:ext cx="456956" cy="36570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6" name="UniversalApp_E8CC" title="Icon of a cellphone in front of a tablet">
            <a:extLst>
              <a:ext uri="{FF2B5EF4-FFF2-40B4-BE49-F238E27FC236}">
                <a16:creationId xmlns:a16="http://schemas.microsoft.com/office/drawing/2014/main" id="{6F00FC59-02D4-424E-B705-2D675CD63F19}"/>
              </a:ext>
            </a:extLst>
          </p:cNvPr>
          <p:cNvSpPr>
            <a:spLocks noChangeAspect="1" noEditPoints="1"/>
          </p:cNvSpPr>
          <p:nvPr/>
        </p:nvSpPr>
        <p:spPr bwMode="auto">
          <a:xfrm>
            <a:off x="10293421" y="1209223"/>
            <a:ext cx="498364" cy="36570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4" name="Tablet_E70A" title="Icon of a tablet">
            <a:extLst>
              <a:ext uri="{FF2B5EF4-FFF2-40B4-BE49-F238E27FC236}">
                <a16:creationId xmlns:a16="http://schemas.microsoft.com/office/drawing/2014/main" id="{367D4156-34B5-4576-8DDC-926BE6D2758D}"/>
              </a:ext>
            </a:extLst>
          </p:cNvPr>
          <p:cNvSpPr>
            <a:spLocks noChangeAspect="1" noEditPoints="1"/>
          </p:cNvSpPr>
          <p:nvPr/>
        </p:nvSpPr>
        <p:spPr bwMode="auto">
          <a:xfrm>
            <a:off x="3612243" y="1241068"/>
            <a:ext cx="411421" cy="30202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8"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11307562" y="1209223"/>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2" name="SurfaceHub_E8AE" title="Icon of a Surface Hub">
            <a:extLst>
              <a:ext uri="{FF2B5EF4-FFF2-40B4-BE49-F238E27FC236}">
                <a16:creationId xmlns:a16="http://schemas.microsoft.com/office/drawing/2014/main" id="{4993771A-8158-470C-BD14-654840A747D7}"/>
              </a:ext>
            </a:extLst>
          </p:cNvPr>
          <p:cNvSpPr>
            <a:spLocks noChangeAspect="1" noEditPoints="1"/>
          </p:cNvSpPr>
          <p:nvPr/>
        </p:nvSpPr>
        <p:spPr bwMode="auto">
          <a:xfrm>
            <a:off x="8416923" y="1268515"/>
            <a:ext cx="411421" cy="247127"/>
          </a:xfrm>
          <a:custGeom>
            <a:avLst/>
            <a:gdLst>
              <a:gd name="T0" fmla="*/ 6596 w 6596"/>
              <a:gd name="T1" fmla="*/ 3962 h 3962"/>
              <a:gd name="T2" fmla="*/ 0 w 6596"/>
              <a:gd name="T3" fmla="*/ 3962 h 3962"/>
              <a:gd name="T4" fmla="*/ 0 w 6596"/>
              <a:gd name="T5" fmla="*/ 0 h 3962"/>
              <a:gd name="T6" fmla="*/ 6596 w 6596"/>
              <a:gd name="T7" fmla="*/ 0 h 3962"/>
              <a:gd name="T8" fmla="*/ 6596 w 6596"/>
              <a:gd name="T9" fmla="*/ 3962 h 3962"/>
              <a:gd name="T10" fmla="*/ 879 w 6596"/>
              <a:gd name="T11" fmla="*/ 0 h 3962"/>
              <a:gd name="T12" fmla="*/ 879 w 6596"/>
              <a:gd name="T13" fmla="*/ 3962 h 3962"/>
              <a:gd name="T14" fmla="*/ 5717 w 6596"/>
              <a:gd name="T15" fmla="*/ 0 h 3962"/>
              <a:gd name="T16" fmla="*/ 5717 w 6596"/>
              <a:gd name="T1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6" h="3962">
                <a:moveTo>
                  <a:pt x="6596" y="3962"/>
                </a:moveTo>
                <a:lnTo>
                  <a:pt x="0" y="3962"/>
                </a:lnTo>
                <a:lnTo>
                  <a:pt x="0" y="0"/>
                </a:lnTo>
                <a:lnTo>
                  <a:pt x="6596" y="0"/>
                </a:lnTo>
                <a:lnTo>
                  <a:pt x="6596" y="3962"/>
                </a:lnTo>
                <a:moveTo>
                  <a:pt x="879" y="0"/>
                </a:moveTo>
                <a:lnTo>
                  <a:pt x="879" y="3962"/>
                </a:lnTo>
                <a:moveTo>
                  <a:pt x="5717" y="0"/>
                </a:moveTo>
                <a:lnTo>
                  <a:pt x="5717"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6" name="SurfaceStylus_EC87" title="Icon of a pen with a drawn line below it">
            <a:extLst>
              <a:ext uri="{FF2B5EF4-FFF2-40B4-BE49-F238E27FC236}">
                <a16:creationId xmlns:a16="http://schemas.microsoft.com/office/drawing/2014/main" id="{F6651001-E948-4BBB-88D0-D08B2097C9A9}"/>
              </a:ext>
            </a:extLst>
          </p:cNvPr>
          <p:cNvSpPr>
            <a:spLocks noChangeAspect="1" noEditPoints="1"/>
          </p:cNvSpPr>
          <p:nvPr/>
        </p:nvSpPr>
        <p:spPr bwMode="auto">
          <a:xfrm>
            <a:off x="5555154" y="2123496"/>
            <a:ext cx="365533" cy="36570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0" name="HoloLens_EC94" title="Icon of Microsoft HoloLens">
            <a:extLst>
              <a:ext uri="{FF2B5EF4-FFF2-40B4-BE49-F238E27FC236}">
                <a16:creationId xmlns:a16="http://schemas.microsoft.com/office/drawing/2014/main" id="{D38282B0-906E-4073-82C9-FB183A5E782F}"/>
              </a:ext>
            </a:extLst>
          </p:cNvPr>
          <p:cNvSpPr>
            <a:spLocks noChangeAspect="1" noEditPoints="1"/>
          </p:cNvSpPr>
          <p:nvPr/>
        </p:nvSpPr>
        <p:spPr bwMode="auto">
          <a:xfrm>
            <a:off x="10336891" y="3110738"/>
            <a:ext cx="411421" cy="21976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4" name="Robot_E99A" title="Icon of a robot">
            <a:extLst>
              <a:ext uri="{FF2B5EF4-FFF2-40B4-BE49-F238E27FC236}">
                <a16:creationId xmlns:a16="http://schemas.microsoft.com/office/drawing/2014/main" id="{D968CEE8-39CF-46FE-BF0D-1CC02B17F3EF}"/>
              </a:ext>
            </a:extLst>
          </p:cNvPr>
          <p:cNvSpPr>
            <a:spLocks noChangeAspect="1" noEditPoints="1"/>
          </p:cNvSpPr>
          <p:nvPr/>
        </p:nvSpPr>
        <p:spPr bwMode="auto">
          <a:xfrm>
            <a:off x="2716464" y="3952038"/>
            <a:ext cx="283013" cy="36570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8"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1756419" y="3952038"/>
            <a:ext cx="283134" cy="3657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2" name="band" title="Icon of a microsoft band">
            <a:extLst>
              <a:ext uri="{FF2B5EF4-FFF2-40B4-BE49-F238E27FC236}">
                <a16:creationId xmlns:a16="http://schemas.microsoft.com/office/drawing/2014/main" id="{67A0E7D5-003B-42D9-9D9C-26AA9D602899}"/>
              </a:ext>
            </a:extLst>
          </p:cNvPr>
          <p:cNvSpPr>
            <a:spLocks noChangeAspect="1" noEditPoints="1"/>
          </p:cNvSpPr>
          <p:nvPr/>
        </p:nvSpPr>
        <p:spPr bwMode="auto">
          <a:xfrm>
            <a:off x="2761309" y="3037766"/>
            <a:ext cx="193320" cy="365708"/>
          </a:xfrm>
          <a:custGeom>
            <a:avLst/>
            <a:gdLst>
              <a:gd name="T0" fmla="*/ 86 w 176"/>
              <a:gd name="T1" fmla="*/ 264 h 335"/>
              <a:gd name="T2" fmla="*/ 86 w 176"/>
              <a:gd name="T3" fmla="*/ 45 h 335"/>
              <a:gd name="T4" fmla="*/ 131 w 176"/>
              <a:gd name="T5" fmla="*/ 0 h 335"/>
              <a:gd name="T6" fmla="*/ 176 w 176"/>
              <a:gd name="T7" fmla="*/ 45 h 335"/>
              <a:gd name="T8" fmla="*/ 176 w 176"/>
              <a:gd name="T9" fmla="*/ 164 h 335"/>
              <a:gd name="T10" fmla="*/ 131 w 176"/>
              <a:gd name="T11" fmla="*/ 0 h 335"/>
              <a:gd name="T12" fmla="*/ 45 w 176"/>
              <a:gd name="T13" fmla="*/ 0 h 335"/>
              <a:gd name="T14" fmla="*/ 0 w 176"/>
              <a:gd name="T15" fmla="*/ 46 h 335"/>
              <a:gd name="T16" fmla="*/ 0 w 176"/>
              <a:gd name="T17" fmla="*/ 268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0 w 176"/>
              <a:gd name="T37" fmla="*/ 85 h 335"/>
              <a:gd name="T38" fmla="*/ 86 w 176"/>
              <a:gd name="T39" fmla="*/ 85 h 335"/>
              <a:gd name="T40" fmla="*/ 0 w 176"/>
              <a:gd name="T41" fmla="*/ 244 h 335"/>
              <a:gd name="T42" fmla="*/ 86 w 176"/>
              <a:gd name="T43" fmla="*/ 24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35">
                <a:moveTo>
                  <a:pt x="86" y="264"/>
                </a:moveTo>
                <a:cubicBezTo>
                  <a:pt x="86" y="45"/>
                  <a:pt x="86" y="45"/>
                  <a:pt x="86" y="45"/>
                </a:cubicBezTo>
                <a:cubicBezTo>
                  <a:pt x="86" y="20"/>
                  <a:pt x="106" y="0"/>
                  <a:pt x="131" y="0"/>
                </a:cubicBezTo>
                <a:cubicBezTo>
                  <a:pt x="156" y="0"/>
                  <a:pt x="176" y="20"/>
                  <a:pt x="176" y="45"/>
                </a:cubicBezTo>
                <a:cubicBezTo>
                  <a:pt x="176" y="164"/>
                  <a:pt x="176" y="164"/>
                  <a:pt x="176" y="164"/>
                </a:cubicBezTo>
                <a:moveTo>
                  <a:pt x="131" y="0"/>
                </a:moveTo>
                <a:cubicBezTo>
                  <a:pt x="45" y="0"/>
                  <a:pt x="45" y="0"/>
                  <a:pt x="45" y="0"/>
                </a:cubicBezTo>
                <a:cubicBezTo>
                  <a:pt x="20" y="0"/>
                  <a:pt x="0" y="20"/>
                  <a:pt x="0" y="46"/>
                </a:cubicBezTo>
                <a:cubicBezTo>
                  <a:pt x="0" y="268"/>
                  <a:pt x="0" y="268"/>
                  <a:pt x="0" y="268"/>
                </a:cubicBezTo>
                <a:moveTo>
                  <a:pt x="85" y="264"/>
                </a:move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0" y="85"/>
                </a:moveTo>
                <a:cubicBezTo>
                  <a:pt x="86" y="85"/>
                  <a:pt x="86" y="85"/>
                  <a:pt x="86" y="85"/>
                </a:cubicBezTo>
                <a:moveTo>
                  <a:pt x="0" y="244"/>
                </a:moveTo>
                <a:cubicBezTo>
                  <a:pt x="86" y="244"/>
                  <a:pt x="86" y="244"/>
                  <a:pt x="86" y="2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6" name="calculator" title="Icon of a calculator">
            <a:extLst>
              <a:ext uri="{FF2B5EF4-FFF2-40B4-BE49-F238E27FC236}">
                <a16:creationId xmlns:a16="http://schemas.microsoft.com/office/drawing/2014/main" id="{ABEC3B93-88D2-4911-B4A9-8B047020E51B}"/>
              </a:ext>
            </a:extLst>
          </p:cNvPr>
          <p:cNvSpPr>
            <a:spLocks noChangeAspect="1" noEditPoints="1"/>
          </p:cNvSpPr>
          <p:nvPr/>
        </p:nvSpPr>
        <p:spPr bwMode="auto">
          <a:xfrm>
            <a:off x="1773230" y="3037766"/>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0" name="camera_4" title="Icon of a security camera">
            <a:extLst>
              <a:ext uri="{FF2B5EF4-FFF2-40B4-BE49-F238E27FC236}">
                <a16:creationId xmlns:a16="http://schemas.microsoft.com/office/drawing/2014/main" id="{82196447-C2EC-44E7-B304-651FDCFD266A}"/>
              </a:ext>
            </a:extLst>
          </p:cNvPr>
          <p:cNvSpPr>
            <a:spLocks noChangeAspect="1" noEditPoints="1"/>
          </p:cNvSpPr>
          <p:nvPr/>
        </p:nvSpPr>
        <p:spPr bwMode="auto">
          <a:xfrm>
            <a:off x="11275744" y="2123496"/>
            <a:ext cx="453684"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4" name="camera" title="Icon of a camera">
            <a:extLst>
              <a:ext uri="{FF2B5EF4-FFF2-40B4-BE49-F238E27FC236}">
                <a16:creationId xmlns:a16="http://schemas.microsoft.com/office/drawing/2014/main" id="{59F05D46-7EED-4C2B-8DC1-3FC93AA7594A}"/>
              </a:ext>
            </a:extLst>
          </p:cNvPr>
          <p:cNvSpPr>
            <a:spLocks noChangeAspect="1" noEditPoints="1"/>
          </p:cNvSpPr>
          <p:nvPr/>
        </p:nvSpPr>
        <p:spPr bwMode="auto">
          <a:xfrm>
            <a:off x="10314522" y="2123496"/>
            <a:ext cx="456161"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8"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4598716" y="3952038"/>
            <a:ext cx="358443"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9" name="Mixed Reality" title="Icon of a mixed reality headset">
            <a:extLst>
              <a:ext uri="{FF2B5EF4-FFF2-40B4-BE49-F238E27FC236}">
                <a16:creationId xmlns:a16="http://schemas.microsoft.com/office/drawing/2014/main" id="{24C6FC8F-73A3-4D87-946D-E03A6A6B0308}"/>
              </a:ext>
            </a:extLst>
          </p:cNvPr>
          <p:cNvSpPr>
            <a:spLocks noChangeAspect="1" noEditPoints="1"/>
          </p:cNvSpPr>
          <p:nvPr/>
        </p:nvSpPr>
        <p:spPr bwMode="auto">
          <a:xfrm>
            <a:off x="11301804" y="3037766"/>
            <a:ext cx="401562" cy="365708"/>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0" name="Game_E7FC" title="Icon of a game controller">
            <a:extLst>
              <a:ext uri="{FF2B5EF4-FFF2-40B4-BE49-F238E27FC236}">
                <a16:creationId xmlns:a16="http://schemas.microsoft.com/office/drawing/2014/main" id="{1841794A-3C75-4A3F-BE55-A94A547C7EB9}"/>
              </a:ext>
            </a:extLst>
          </p:cNvPr>
          <p:cNvSpPr>
            <a:spLocks noChangeAspect="1" noEditPoints="1"/>
          </p:cNvSpPr>
          <p:nvPr/>
        </p:nvSpPr>
        <p:spPr bwMode="auto">
          <a:xfrm>
            <a:off x="9376906" y="3097127"/>
            <a:ext cx="411421" cy="246988"/>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4" name="pen" title="Icon of a surface pen with a drawn line below it">
            <a:extLst>
              <a:ext uri="{FF2B5EF4-FFF2-40B4-BE49-F238E27FC236}">
                <a16:creationId xmlns:a16="http://schemas.microsoft.com/office/drawing/2014/main" id="{28BCF211-524C-4F2F-8F65-3DCCF410CFD6}"/>
              </a:ext>
            </a:extLst>
          </p:cNvPr>
          <p:cNvSpPr>
            <a:spLocks noChangeAspect="1" noEditPoints="1"/>
          </p:cNvSpPr>
          <p:nvPr/>
        </p:nvSpPr>
        <p:spPr bwMode="auto">
          <a:xfrm>
            <a:off x="4597272" y="2123496"/>
            <a:ext cx="361332"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0" name="Speakers_E7F5" title="Icon of a speaker">
            <a:extLst>
              <a:ext uri="{FF2B5EF4-FFF2-40B4-BE49-F238E27FC236}">
                <a16:creationId xmlns:a16="http://schemas.microsoft.com/office/drawing/2014/main" id="{5C921530-13E2-45A2-881F-10CF2424E75C}"/>
              </a:ext>
            </a:extLst>
          </p:cNvPr>
          <p:cNvSpPr>
            <a:spLocks noChangeAspect="1" noEditPoints="1"/>
          </p:cNvSpPr>
          <p:nvPr/>
        </p:nvSpPr>
        <p:spPr bwMode="auto">
          <a:xfrm>
            <a:off x="820437" y="3037766"/>
            <a:ext cx="235130"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2"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3588892" y="3970541"/>
            <a:ext cx="458123" cy="32870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754770" y="489126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Browser_2" title="Icon of a browser window with a home symbol inside">
            <a:extLst>
              <a:ext uri="{FF2B5EF4-FFF2-40B4-BE49-F238E27FC236}">
                <a16:creationId xmlns:a16="http://schemas.microsoft.com/office/drawing/2014/main" id="{1F1B71F4-7778-46D4-B9C1-BDB41BBC24DE}"/>
              </a:ext>
            </a:extLst>
          </p:cNvPr>
          <p:cNvSpPr>
            <a:spLocks noChangeAspect="1" noEditPoints="1"/>
          </p:cNvSpPr>
          <p:nvPr/>
        </p:nvSpPr>
        <p:spPr bwMode="auto">
          <a:xfrm>
            <a:off x="2639351" y="4866306"/>
            <a:ext cx="430159" cy="36570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Browser_3" title="Icon of a browser window with an arrow pointing from the outside to the center">
            <a:extLst>
              <a:ext uri="{FF2B5EF4-FFF2-40B4-BE49-F238E27FC236}">
                <a16:creationId xmlns:a16="http://schemas.microsoft.com/office/drawing/2014/main" id="{6E9901D6-1B27-4577-B275-8800C25EBE79}"/>
              </a:ext>
            </a:extLst>
          </p:cNvPr>
          <p:cNvSpPr>
            <a:spLocks noChangeAspect="1" noEditPoints="1"/>
          </p:cNvSpPr>
          <p:nvPr/>
        </p:nvSpPr>
        <p:spPr bwMode="auto">
          <a:xfrm>
            <a:off x="3639112" y="486630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4534046" y="4866306"/>
            <a:ext cx="494156" cy="36570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3"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1669507" y="4866306"/>
            <a:ext cx="456955" cy="36570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7" name="GenericApp_EB3B" title="Icon of an app window">
            <a:extLst>
              <a:ext uri="{FF2B5EF4-FFF2-40B4-BE49-F238E27FC236}">
                <a16:creationId xmlns:a16="http://schemas.microsoft.com/office/drawing/2014/main" id="{ED571B3B-12EF-489B-BEB2-02B9D05A5E28}"/>
              </a:ext>
            </a:extLst>
          </p:cNvPr>
          <p:cNvSpPr>
            <a:spLocks noChangeAspect="1" noEditPoints="1"/>
          </p:cNvSpPr>
          <p:nvPr/>
        </p:nvSpPr>
        <p:spPr bwMode="auto">
          <a:xfrm>
            <a:off x="5509442" y="4866306"/>
            <a:ext cx="456955" cy="36570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ostUpdateLegacy_E1D7" title="Icon of an article, feed, or social media thread">
            <a:extLst>
              <a:ext uri="{FF2B5EF4-FFF2-40B4-BE49-F238E27FC236}">
                <a16:creationId xmlns:a16="http://schemas.microsoft.com/office/drawing/2014/main" id="{5ACE8340-0723-4E9F-B547-AAC1CDF92EA0}"/>
              </a:ext>
            </a:extLst>
          </p:cNvPr>
          <p:cNvSpPr>
            <a:spLocks noChangeAspect="1" noEditPoints="1"/>
          </p:cNvSpPr>
          <p:nvPr/>
        </p:nvSpPr>
        <p:spPr bwMode="auto">
          <a:xfrm>
            <a:off x="7406798" y="4919836"/>
            <a:ext cx="502849" cy="258651"/>
          </a:xfrm>
          <a:custGeom>
            <a:avLst/>
            <a:gdLst>
              <a:gd name="T0" fmla="*/ 1766 w 6820"/>
              <a:gd name="T1" fmla="*/ 1754 h 3508"/>
              <a:gd name="T2" fmla="*/ 447 w 6820"/>
              <a:gd name="T3" fmla="*/ 1754 h 3508"/>
              <a:gd name="T4" fmla="*/ 1759 w 6820"/>
              <a:gd name="T5" fmla="*/ 873 h 3508"/>
              <a:gd name="T6" fmla="*/ 0 w 6820"/>
              <a:gd name="T7" fmla="*/ 873 h 3508"/>
              <a:gd name="T8" fmla="*/ 1766 w 6820"/>
              <a:gd name="T9" fmla="*/ 2649 h 3508"/>
              <a:gd name="T10" fmla="*/ 887 w 6820"/>
              <a:gd name="T11" fmla="*/ 2649 h 3508"/>
              <a:gd name="T12" fmla="*/ 6820 w 6820"/>
              <a:gd name="T13" fmla="*/ 0 h 3508"/>
              <a:gd name="T14" fmla="*/ 2428 w 6820"/>
              <a:gd name="T15" fmla="*/ 0 h 3508"/>
              <a:gd name="T16" fmla="*/ 2428 w 6820"/>
              <a:gd name="T17" fmla="*/ 3508 h 3508"/>
              <a:gd name="T18" fmla="*/ 6820 w 6820"/>
              <a:gd name="T19" fmla="*/ 3508 h 3508"/>
              <a:gd name="T20" fmla="*/ 6820 w 6820"/>
              <a:gd name="T21" fmla="*/ 0 h 3508"/>
              <a:gd name="T22" fmla="*/ 4395 w 6820"/>
              <a:gd name="T23" fmla="*/ 1754 h 3508"/>
              <a:gd name="T24" fmla="*/ 3076 w 6820"/>
              <a:gd name="T25" fmla="*/ 1754 h 3508"/>
              <a:gd name="T26" fmla="*/ 6172 w 6820"/>
              <a:gd name="T27" fmla="*/ 873 h 3508"/>
              <a:gd name="T28" fmla="*/ 3076 w 6820"/>
              <a:gd name="T29" fmla="*/ 873 h 3508"/>
              <a:gd name="T30" fmla="*/ 4406 w 6820"/>
              <a:gd name="T31" fmla="*/ 2649 h 3508"/>
              <a:gd name="T32" fmla="*/ 3076 w 6820"/>
              <a:gd name="T33" fmla="*/ 2649 h 3508"/>
              <a:gd name="T34" fmla="*/ 5957 w 6820"/>
              <a:gd name="T35" fmla="*/ 1747 h 3508"/>
              <a:gd name="T36" fmla="*/ 5057 w 6820"/>
              <a:gd name="T37" fmla="*/ 1747 h 3508"/>
              <a:gd name="T38" fmla="*/ 5057 w 6820"/>
              <a:gd name="T39" fmla="*/ 2649 h 3508"/>
              <a:gd name="T40" fmla="*/ 5957 w 6820"/>
              <a:gd name="T41" fmla="*/ 2649 h 3508"/>
              <a:gd name="T42" fmla="*/ 5957 w 6820"/>
              <a:gd name="T43" fmla="*/ 1747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0" h="3508">
                <a:moveTo>
                  <a:pt x="1766" y="1754"/>
                </a:moveTo>
                <a:lnTo>
                  <a:pt x="447" y="1754"/>
                </a:lnTo>
                <a:moveTo>
                  <a:pt x="1759" y="873"/>
                </a:moveTo>
                <a:lnTo>
                  <a:pt x="0" y="873"/>
                </a:lnTo>
                <a:moveTo>
                  <a:pt x="1766" y="2649"/>
                </a:moveTo>
                <a:lnTo>
                  <a:pt x="887" y="2649"/>
                </a:lnTo>
                <a:moveTo>
                  <a:pt x="6820" y="0"/>
                </a:moveTo>
                <a:lnTo>
                  <a:pt x="2428" y="0"/>
                </a:lnTo>
                <a:lnTo>
                  <a:pt x="2428" y="3508"/>
                </a:lnTo>
                <a:lnTo>
                  <a:pt x="6820" y="3508"/>
                </a:lnTo>
                <a:lnTo>
                  <a:pt x="6820" y="0"/>
                </a:lnTo>
                <a:moveTo>
                  <a:pt x="4395" y="1754"/>
                </a:moveTo>
                <a:lnTo>
                  <a:pt x="3076" y="1754"/>
                </a:lnTo>
                <a:moveTo>
                  <a:pt x="6172" y="873"/>
                </a:moveTo>
                <a:lnTo>
                  <a:pt x="3076" y="873"/>
                </a:lnTo>
                <a:moveTo>
                  <a:pt x="4406" y="2649"/>
                </a:moveTo>
                <a:lnTo>
                  <a:pt x="3076" y="2649"/>
                </a:lnTo>
                <a:moveTo>
                  <a:pt x="5957" y="1747"/>
                </a:moveTo>
                <a:lnTo>
                  <a:pt x="5057" y="1747"/>
                </a:lnTo>
                <a:lnTo>
                  <a:pt x="5057" y="2649"/>
                </a:lnTo>
                <a:lnTo>
                  <a:pt x="5957" y="2649"/>
                </a:lnTo>
                <a:lnTo>
                  <a:pt x="5957" y="174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6489220" y="4863151"/>
            <a:ext cx="417370" cy="36570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Xbox_Controller" title="Icon of an xbox controller">
            <a:extLst>
              <a:ext uri="{FF2B5EF4-FFF2-40B4-BE49-F238E27FC236}">
                <a16:creationId xmlns:a16="http://schemas.microsoft.com/office/drawing/2014/main" id="{6B1D8356-EFC9-4D29-8412-25FDF165D1B6}"/>
              </a:ext>
            </a:extLst>
          </p:cNvPr>
          <p:cNvSpPr>
            <a:spLocks noChangeAspect="1" noEditPoints="1"/>
          </p:cNvSpPr>
          <p:nvPr/>
        </p:nvSpPr>
        <p:spPr bwMode="auto">
          <a:xfrm>
            <a:off x="7411225" y="3074136"/>
            <a:ext cx="502849" cy="292971"/>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10356422" y="3952038"/>
            <a:ext cx="365708" cy="36629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7"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11321050" y="3952331"/>
            <a:ext cx="365708" cy="36570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5915497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EDUCATION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Diploma, degree, award, certification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Graduation cap, graduation ceremony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house, education department, library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Books, reading, library,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 taking, homework, studying,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 write, note, sketch, edit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 math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Newspaper, news article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beaker, science, chemistry, lab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 game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Brain, think, intelligence, smart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aeronautics, space exploration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bus, transportation, commute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Drums, music, band, rhythm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boy,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 win, competition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 physical education (PE)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EMAIL  /  MESSAGING</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Mail, email, e-mail, letter, envelope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forward, reply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Return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message, read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 letter, message, open letter, open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 inbox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social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Attachment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Chat thread, texting,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E</a:t>
            </a:r>
          </a:p>
        </p:txBody>
      </p:sp>
      <p:sp>
        <p:nvSpPr>
          <p:cNvPr id="32" name="Education" title="Icon of a rolled paper with a ribbon stamped on it">
            <a:extLst>
              <a:ext uri="{FF2B5EF4-FFF2-40B4-BE49-F238E27FC236}">
                <a16:creationId xmlns:a16="http://schemas.microsoft.com/office/drawing/2014/main" id="{F6F65DC1-9ED7-4F38-B276-7246D203CA93}"/>
              </a:ext>
            </a:extLst>
          </p:cNvPr>
          <p:cNvSpPr>
            <a:spLocks noChangeAspect="1" noEditPoints="1"/>
          </p:cNvSpPr>
          <p:nvPr/>
        </p:nvSpPr>
        <p:spPr bwMode="auto">
          <a:xfrm>
            <a:off x="755147" y="1209223"/>
            <a:ext cx="365708" cy="365708"/>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3" name="pencil" title="Icon of a pencil">
            <a:extLst>
              <a:ext uri="{FF2B5EF4-FFF2-40B4-BE49-F238E27FC236}">
                <a16:creationId xmlns:a16="http://schemas.microsoft.com/office/drawing/2014/main" id="{884AB308-1068-44DE-8729-1B736C19B05D}"/>
              </a:ext>
            </a:extLst>
          </p:cNvPr>
          <p:cNvSpPr>
            <a:spLocks noChangeAspect="1" noEditPoints="1"/>
          </p:cNvSpPr>
          <p:nvPr/>
        </p:nvSpPr>
        <p:spPr bwMode="auto">
          <a:xfrm>
            <a:off x="5555066" y="1209223"/>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building_11" title="Icon og a school house">
            <a:extLst>
              <a:ext uri="{FF2B5EF4-FFF2-40B4-BE49-F238E27FC236}">
                <a16:creationId xmlns:a16="http://schemas.microsoft.com/office/drawing/2014/main" id="{005B371F-DEF0-4E23-82D1-19036AC5286F}"/>
              </a:ext>
            </a:extLst>
          </p:cNvPr>
          <p:cNvSpPr>
            <a:spLocks noChangeAspect="1" noEditPoints="1"/>
          </p:cNvSpPr>
          <p:nvPr/>
        </p:nvSpPr>
        <p:spPr bwMode="auto">
          <a:xfrm>
            <a:off x="2583688" y="1244432"/>
            <a:ext cx="548562" cy="29529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girl" title="Icon of a young woman">
            <a:extLst>
              <a:ext uri="{FF2B5EF4-FFF2-40B4-BE49-F238E27FC236}">
                <a16:creationId xmlns:a16="http://schemas.microsoft.com/office/drawing/2014/main" id="{90E5CA25-D7C1-4C1F-B4F4-58DA63C86F11}"/>
              </a:ext>
            </a:extLst>
          </p:cNvPr>
          <p:cNvSpPr>
            <a:spLocks noChangeAspect="1" noEditPoints="1"/>
          </p:cNvSpPr>
          <p:nvPr/>
        </p:nvSpPr>
        <p:spPr bwMode="auto">
          <a:xfrm>
            <a:off x="7508255" y="2123496"/>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girl_2" title="Icon of a woman">
            <a:extLst>
              <a:ext uri="{FF2B5EF4-FFF2-40B4-BE49-F238E27FC236}">
                <a16:creationId xmlns:a16="http://schemas.microsoft.com/office/drawing/2014/main" id="{371EC4A4-8B5B-465A-8A69-DE39EDC95CDF}"/>
              </a:ext>
            </a:extLst>
          </p:cNvPr>
          <p:cNvSpPr>
            <a:spLocks noChangeAspect="1" noEditPoints="1"/>
          </p:cNvSpPr>
          <p:nvPr/>
        </p:nvSpPr>
        <p:spPr bwMode="auto">
          <a:xfrm>
            <a:off x="6520254" y="2123496"/>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oy" title="Icon of a man">
            <a:extLst>
              <a:ext uri="{FF2B5EF4-FFF2-40B4-BE49-F238E27FC236}">
                <a16:creationId xmlns:a16="http://schemas.microsoft.com/office/drawing/2014/main" id="{0DA52365-226C-40AF-B8E0-72F7B99CA8D5}"/>
              </a:ext>
            </a:extLst>
          </p:cNvPr>
          <p:cNvSpPr>
            <a:spLocks noChangeAspect="1" noEditPoints="1"/>
          </p:cNvSpPr>
          <p:nvPr/>
        </p:nvSpPr>
        <p:spPr bwMode="auto">
          <a:xfrm>
            <a:off x="5597436" y="2123496"/>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us" title="Icon of a bus">
            <a:extLst>
              <a:ext uri="{FF2B5EF4-FFF2-40B4-BE49-F238E27FC236}">
                <a16:creationId xmlns:a16="http://schemas.microsoft.com/office/drawing/2014/main" id="{0D9EDBE9-01AA-4E72-8CC4-07623A0C4DAD}"/>
              </a:ext>
            </a:extLst>
          </p:cNvPr>
          <p:cNvSpPr>
            <a:spLocks noChangeAspect="1" noEditPoints="1"/>
          </p:cNvSpPr>
          <p:nvPr/>
        </p:nvSpPr>
        <p:spPr bwMode="auto">
          <a:xfrm>
            <a:off x="2675114" y="2123496"/>
            <a:ext cx="365708" cy="365708"/>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raduate" title="Icon of a graduation cap">
            <a:extLst>
              <a:ext uri="{FF2B5EF4-FFF2-40B4-BE49-F238E27FC236}">
                <a16:creationId xmlns:a16="http://schemas.microsoft.com/office/drawing/2014/main" id="{A9D3AA7B-BC21-45C4-9E70-24B5212D2727}"/>
              </a:ext>
            </a:extLst>
          </p:cNvPr>
          <p:cNvSpPr>
            <a:spLocks noChangeAspect="1" noEditPoints="1"/>
          </p:cNvSpPr>
          <p:nvPr/>
        </p:nvSpPr>
        <p:spPr bwMode="auto">
          <a:xfrm>
            <a:off x="1684823" y="1209223"/>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egaphone" title="Icon of a megaphone">
            <a:extLst>
              <a:ext uri="{FF2B5EF4-FFF2-40B4-BE49-F238E27FC236}">
                <a16:creationId xmlns:a16="http://schemas.microsoft.com/office/drawing/2014/main" id="{53AFF7D9-D3E7-4E4F-A066-9C5584531F53}"/>
              </a:ext>
            </a:extLst>
          </p:cNvPr>
          <p:cNvSpPr>
            <a:spLocks noChangeAspect="1" noEditPoints="1"/>
          </p:cNvSpPr>
          <p:nvPr/>
        </p:nvSpPr>
        <p:spPr bwMode="auto">
          <a:xfrm>
            <a:off x="3612243" y="2179890"/>
            <a:ext cx="411421" cy="252922"/>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drum" title="Icon of a drum with two drumsticks">
            <a:extLst>
              <a:ext uri="{FF2B5EF4-FFF2-40B4-BE49-F238E27FC236}">
                <a16:creationId xmlns:a16="http://schemas.microsoft.com/office/drawing/2014/main" id="{44DE786E-1B9C-410E-B5E6-52FC00A73EC7}"/>
              </a:ext>
            </a:extLst>
          </p:cNvPr>
          <p:cNvSpPr>
            <a:spLocks noChangeAspect="1" noEditPoints="1"/>
          </p:cNvSpPr>
          <p:nvPr/>
        </p:nvSpPr>
        <p:spPr bwMode="auto">
          <a:xfrm>
            <a:off x="4590067" y="212349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Sports" title="Icon of a rugby ball and soccer ball">
            <a:extLst>
              <a:ext uri="{FF2B5EF4-FFF2-40B4-BE49-F238E27FC236}">
                <a16:creationId xmlns:a16="http://schemas.microsoft.com/office/drawing/2014/main" id="{86B14631-9AD7-4635-8F09-FDD843BE4568}"/>
              </a:ext>
            </a:extLst>
          </p:cNvPr>
          <p:cNvSpPr>
            <a:spLocks noChangeAspect="1" noEditPoints="1"/>
          </p:cNvSpPr>
          <p:nvPr/>
        </p:nvSpPr>
        <p:spPr bwMode="auto">
          <a:xfrm>
            <a:off x="9399171" y="2123496"/>
            <a:ext cx="36689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3586367" y="1209223"/>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Book_2" title="Icon of a book and a pencil">
            <a:extLst>
              <a:ext uri="{FF2B5EF4-FFF2-40B4-BE49-F238E27FC236}">
                <a16:creationId xmlns:a16="http://schemas.microsoft.com/office/drawing/2014/main" id="{7832A4D9-2312-45D4-AD92-11607D7D2DA1}"/>
              </a:ext>
            </a:extLst>
          </p:cNvPr>
          <p:cNvSpPr>
            <a:spLocks noChangeAspect="1" noEditPoints="1"/>
          </p:cNvSpPr>
          <p:nvPr/>
        </p:nvSpPr>
        <p:spPr bwMode="auto">
          <a:xfrm>
            <a:off x="4577620" y="1209223"/>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Beaker_F196" title="Icon of a scientific flask with liquid in it">
            <a:extLst>
              <a:ext uri="{FF2B5EF4-FFF2-40B4-BE49-F238E27FC236}">
                <a16:creationId xmlns:a16="http://schemas.microsoft.com/office/drawing/2014/main" id="{B16AFC72-7927-470E-B59C-C65F3BCE9E0C}"/>
              </a:ext>
            </a:extLst>
          </p:cNvPr>
          <p:cNvSpPr>
            <a:spLocks noChangeAspect="1" noEditPoints="1"/>
          </p:cNvSpPr>
          <p:nvPr/>
        </p:nvSpPr>
        <p:spPr bwMode="auto">
          <a:xfrm>
            <a:off x="10384347" y="1209223"/>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Brain_3" title="Icon of a brain">
            <a:extLst>
              <a:ext uri="{FF2B5EF4-FFF2-40B4-BE49-F238E27FC236}">
                <a16:creationId xmlns:a16="http://schemas.microsoft.com/office/drawing/2014/main" id="{06292B7E-7E93-4B3A-8DD2-40FEA24B7913}"/>
              </a:ext>
            </a:extLst>
          </p:cNvPr>
          <p:cNvSpPr>
            <a:spLocks noChangeAspect="1" noEditPoints="1"/>
          </p:cNvSpPr>
          <p:nvPr/>
        </p:nvSpPr>
        <p:spPr bwMode="auto">
          <a:xfrm>
            <a:off x="767947" y="2123496"/>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calculator" title="Icon of a calculator">
            <a:extLst>
              <a:ext uri="{FF2B5EF4-FFF2-40B4-BE49-F238E27FC236}">
                <a16:creationId xmlns:a16="http://schemas.microsoft.com/office/drawing/2014/main" id="{71264CB7-502A-4FCF-BE3A-11F073447765}"/>
              </a:ext>
            </a:extLst>
          </p:cNvPr>
          <p:cNvSpPr>
            <a:spLocks noChangeAspect="1" noEditPoints="1"/>
          </p:cNvSpPr>
          <p:nvPr/>
        </p:nvSpPr>
        <p:spPr bwMode="auto">
          <a:xfrm>
            <a:off x="6573149" y="1209223"/>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3 h 598"/>
              <a:gd name="T26" fmla="*/ 73 w 408"/>
              <a:gd name="T27" fmla="*/ 273 h 598"/>
              <a:gd name="T28" fmla="*/ 73 w 408"/>
              <a:gd name="T29" fmla="*/ 291 h 598"/>
              <a:gd name="T30" fmla="*/ 73 w 408"/>
              <a:gd name="T31" fmla="*/ 410 h 598"/>
              <a:gd name="T32" fmla="*/ 91 w 408"/>
              <a:gd name="T33" fmla="*/ 410 h 598"/>
              <a:gd name="T34" fmla="*/ 91 w 408"/>
              <a:gd name="T35" fmla="*/ 392 h 598"/>
              <a:gd name="T36" fmla="*/ 73 w 408"/>
              <a:gd name="T37" fmla="*/ 392 h 598"/>
              <a:gd name="T38" fmla="*/ 73 w 408"/>
              <a:gd name="T39" fmla="*/ 410 h 598"/>
              <a:gd name="T40" fmla="*/ 73 w 408"/>
              <a:gd name="T41" fmla="*/ 530 h 598"/>
              <a:gd name="T42" fmla="*/ 91 w 408"/>
              <a:gd name="T43" fmla="*/ 530 h 598"/>
              <a:gd name="T44" fmla="*/ 91 w 408"/>
              <a:gd name="T45" fmla="*/ 512 h 598"/>
              <a:gd name="T46" fmla="*/ 73 w 408"/>
              <a:gd name="T47" fmla="*/ 512 h 598"/>
              <a:gd name="T48" fmla="*/ 73 w 408"/>
              <a:gd name="T49" fmla="*/ 530 h 598"/>
              <a:gd name="T50" fmla="*/ 194 w 408"/>
              <a:gd name="T51" fmla="*/ 291 h 598"/>
              <a:gd name="T52" fmla="*/ 212 w 408"/>
              <a:gd name="T53" fmla="*/ 291 h 598"/>
              <a:gd name="T54" fmla="*/ 212 w 408"/>
              <a:gd name="T55" fmla="*/ 273 h 598"/>
              <a:gd name="T56" fmla="*/ 194 w 408"/>
              <a:gd name="T57" fmla="*/ 273 h 598"/>
              <a:gd name="T58" fmla="*/ 194 w 408"/>
              <a:gd name="T59" fmla="*/ 291 h 598"/>
              <a:gd name="T60" fmla="*/ 194 w 408"/>
              <a:gd name="T61" fmla="*/ 410 h 598"/>
              <a:gd name="T62" fmla="*/ 212 w 408"/>
              <a:gd name="T63" fmla="*/ 410 h 598"/>
              <a:gd name="T64" fmla="*/ 212 w 408"/>
              <a:gd name="T65" fmla="*/ 392 h 598"/>
              <a:gd name="T66" fmla="*/ 194 w 408"/>
              <a:gd name="T67" fmla="*/ 392 h 598"/>
              <a:gd name="T68" fmla="*/ 194 w 408"/>
              <a:gd name="T69" fmla="*/ 410 h 598"/>
              <a:gd name="T70" fmla="*/ 194 w 408"/>
              <a:gd name="T71" fmla="*/ 530 h 598"/>
              <a:gd name="T72" fmla="*/ 212 w 408"/>
              <a:gd name="T73" fmla="*/ 530 h 598"/>
              <a:gd name="T74" fmla="*/ 212 w 408"/>
              <a:gd name="T75" fmla="*/ 512 h 598"/>
              <a:gd name="T76" fmla="*/ 194 w 408"/>
              <a:gd name="T77" fmla="*/ 512 h 598"/>
              <a:gd name="T78" fmla="*/ 194 w 408"/>
              <a:gd name="T79" fmla="*/ 530 h 598"/>
              <a:gd name="T80" fmla="*/ 317 w 408"/>
              <a:gd name="T81" fmla="*/ 291 h 598"/>
              <a:gd name="T82" fmla="*/ 335 w 408"/>
              <a:gd name="T83" fmla="*/ 291 h 598"/>
              <a:gd name="T84" fmla="*/ 335 w 408"/>
              <a:gd name="T85" fmla="*/ 273 h 598"/>
              <a:gd name="T86" fmla="*/ 317 w 408"/>
              <a:gd name="T87" fmla="*/ 273 h 598"/>
              <a:gd name="T88" fmla="*/ 317 w 408"/>
              <a:gd name="T89" fmla="*/ 291 h 598"/>
              <a:gd name="T90" fmla="*/ 317 w 408"/>
              <a:gd name="T91" fmla="*/ 410 h 598"/>
              <a:gd name="T92" fmla="*/ 335 w 408"/>
              <a:gd name="T93" fmla="*/ 410 h 598"/>
              <a:gd name="T94" fmla="*/ 335 w 408"/>
              <a:gd name="T95" fmla="*/ 392 h 598"/>
              <a:gd name="T96" fmla="*/ 317 w 408"/>
              <a:gd name="T97" fmla="*/ 392 h 598"/>
              <a:gd name="T98" fmla="*/ 317 w 408"/>
              <a:gd name="T99" fmla="*/ 410 h 598"/>
              <a:gd name="T100" fmla="*/ 317 w 408"/>
              <a:gd name="T101" fmla="*/ 530 h 598"/>
              <a:gd name="T102" fmla="*/ 335 w 408"/>
              <a:gd name="T103" fmla="*/ 530 h 598"/>
              <a:gd name="T104" fmla="*/ 335 w 408"/>
              <a:gd name="T105" fmla="*/ 512 h 598"/>
              <a:gd name="T106" fmla="*/ 317 w 408"/>
              <a:gd name="T107" fmla="*/ 512 h 598"/>
              <a:gd name="T108" fmla="*/ 317 w 408"/>
              <a:gd name="T109" fmla="*/ 53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3"/>
                </a:lnTo>
                <a:lnTo>
                  <a:pt x="73" y="273"/>
                </a:lnTo>
                <a:lnTo>
                  <a:pt x="73" y="291"/>
                </a:lnTo>
                <a:close/>
                <a:moveTo>
                  <a:pt x="73" y="410"/>
                </a:moveTo>
                <a:lnTo>
                  <a:pt x="91" y="410"/>
                </a:lnTo>
                <a:lnTo>
                  <a:pt x="91" y="392"/>
                </a:lnTo>
                <a:lnTo>
                  <a:pt x="73" y="392"/>
                </a:lnTo>
                <a:lnTo>
                  <a:pt x="73" y="410"/>
                </a:lnTo>
                <a:close/>
                <a:moveTo>
                  <a:pt x="73" y="530"/>
                </a:moveTo>
                <a:lnTo>
                  <a:pt x="91" y="530"/>
                </a:lnTo>
                <a:lnTo>
                  <a:pt x="91" y="512"/>
                </a:lnTo>
                <a:lnTo>
                  <a:pt x="73" y="512"/>
                </a:lnTo>
                <a:lnTo>
                  <a:pt x="73" y="530"/>
                </a:lnTo>
                <a:close/>
                <a:moveTo>
                  <a:pt x="194" y="291"/>
                </a:moveTo>
                <a:lnTo>
                  <a:pt x="212" y="291"/>
                </a:lnTo>
                <a:lnTo>
                  <a:pt x="212" y="273"/>
                </a:lnTo>
                <a:lnTo>
                  <a:pt x="194" y="273"/>
                </a:lnTo>
                <a:lnTo>
                  <a:pt x="194" y="291"/>
                </a:lnTo>
                <a:close/>
                <a:moveTo>
                  <a:pt x="194" y="410"/>
                </a:moveTo>
                <a:lnTo>
                  <a:pt x="212" y="410"/>
                </a:lnTo>
                <a:lnTo>
                  <a:pt x="212" y="392"/>
                </a:lnTo>
                <a:lnTo>
                  <a:pt x="194" y="392"/>
                </a:lnTo>
                <a:lnTo>
                  <a:pt x="194" y="410"/>
                </a:lnTo>
                <a:close/>
                <a:moveTo>
                  <a:pt x="194" y="530"/>
                </a:moveTo>
                <a:lnTo>
                  <a:pt x="212" y="530"/>
                </a:lnTo>
                <a:lnTo>
                  <a:pt x="212" y="512"/>
                </a:lnTo>
                <a:lnTo>
                  <a:pt x="194" y="512"/>
                </a:lnTo>
                <a:lnTo>
                  <a:pt x="194" y="530"/>
                </a:lnTo>
                <a:close/>
                <a:moveTo>
                  <a:pt x="317" y="291"/>
                </a:moveTo>
                <a:lnTo>
                  <a:pt x="335" y="291"/>
                </a:lnTo>
                <a:lnTo>
                  <a:pt x="335" y="273"/>
                </a:lnTo>
                <a:lnTo>
                  <a:pt x="317" y="273"/>
                </a:lnTo>
                <a:lnTo>
                  <a:pt x="317" y="291"/>
                </a:lnTo>
                <a:close/>
                <a:moveTo>
                  <a:pt x="317" y="410"/>
                </a:moveTo>
                <a:lnTo>
                  <a:pt x="335" y="410"/>
                </a:lnTo>
                <a:lnTo>
                  <a:pt x="335" y="392"/>
                </a:lnTo>
                <a:lnTo>
                  <a:pt x="317" y="392"/>
                </a:lnTo>
                <a:lnTo>
                  <a:pt x="317" y="410"/>
                </a:lnTo>
                <a:close/>
                <a:moveTo>
                  <a:pt x="317" y="530"/>
                </a:moveTo>
                <a:lnTo>
                  <a:pt x="335" y="530"/>
                </a:lnTo>
                <a:lnTo>
                  <a:pt x="335" y="512"/>
                </a:lnTo>
                <a:lnTo>
                  <a:pt x="317" y="512"/>
                </a:lnTo>
                <a:lnTo>
                  <a:pt x="317" y="53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maze" title="Icon of a maze">
            <a:extLst>
              <a:ext uri="{FF2B5EF4-FFF2-40B4-BE49-F238E27FC236}">
                <a16:creationId xmlns:a16="http://schemas.microsoft.com/office/drawing/2014/main" id="{806C94FB-1CDF-4BF8-9A19-217FBDC577C4}"/>
              </a:ext>
            </a:extLst>
          </p:cNvPr>
          <p:cNvSpPr>
            <a:spLocks noChangeAspect="1" noEditPoints="1"/>
          </p:cNvSpPr>
          <p:nvPr/>
        </p:nvSpPr>
        <p:spPr bwMode="auto">
          <a:xfrm>
            <a:off x="11320748" y="1209223"/>
            <a:ext cx="363672" cy="365708"/>
          </a:xfrm>
          <a:custGeom>
            <a:avLst/>
            <a:gdLst>
              <a:gd name="T0" fmla="*/ 536 w 536"/>
              <a:gd name="T1" fmla="*/ 429 h 539"/>
              <a:gd name="T2" fmla="*/ 536 w 536"/>
              <a:gd name="T3" fmla="*/ 539 h 539"/>
              <a:gd name="T4" fmla="*/ 0 w 536"/>
              <a:gd name="T5" fmla="*/ 539 h 539"/>
              <a:gd name="T6" fmla="*/ 0 w 536"/>
              <a:gd name="T7" fmla="*/ 0 h 539"/>
              <a:gd name="T8" fmla="*/ 101 w 536"/>
              <a:gd name="T9" fmla="*/ 0 h 539"/>
              <a:gd name="T10" fmla="*/ 536 w 536"/>
              <a:gd name="T11" fmla="*/ 322 h 539"/>
              <a:gd name="T12" fmla="*/ 536 w 536"/>
              <a:gd name="T13" fmla="*/ 0 h 539"/>
              <a:gd name="T14" fmla="*/ 211 w 536"/>
              <a:gd name="T15" fmla="*/ 0 h 539"/>
              <a:gd name="T16" fmla="*/ 211 w 536"/>
              <a:gd name="T17" fmla="*/ 107 h 539"/>
              <a:gd name="T18" fmla="*/ 319 w 536"/>
              <a:gd name="T19" fmla="*/ 107 h 539"/>
              <a:gd name="T20" fmla="*/ 536 w 536"/>
              <a:gd name="T21" fmla="*/ 107 h 539"/>
              <a:gd name="T22" fmla="*/ 428 w 536"/>
              <a:gd name="T23" fmla="*/ 107 h 539"/>
              <a:gd name="T24" fmla="*/ 428 w 536"/>
              <a:gd name="T25" fmla="*/ 322 h 539"/>
              <a:gd name="T26" fmla="*/ 428 w 536"/>
              <a:gd name="T27" fmla="*/ 429 h 539"/>
              <a:gd name="T28" fmla="*/ 319 w 536"/>
              <a:gd name="T29" fmla="*/ 429 h 539"/>
              <a:gd name="T30" fmla="*/ 319 w 536"/>
              <a:gd name="T31" fmla="*/ 539 h 539"/>
              <a:gd name="T32" fmla="*/ 211 w 536"/>
              <a:gd name="T33" fmla="*/ 322 h 539"/>
              <a:gd name="T34" fmla="*/ 211 w 536"/>
              <a:gd name="T35" fmla="*/ 539 h 539"/>
              <a:gd name="T36" fmla="*/ 319 w 536"/>
              <a:gd name="T37" fmla="*/ 322 h 539"/>
              <a:gd name="T38" fmla="*/ 319 w 536"/>
              <a:gd name="T39" fmla="*/ 216 h 539"/>
              <a:gd name="T40" fmla="*/ 101 w 536"/>
              <a:gd name="T41" fmla="*/ 216 h 539"/>
              <a:gd name="T42" fmla="*/ 101 w 536"/>
              <a:gd name="T43" fmla="*/ 429 h 539"/>
              <a:gd name="T44" fmla="*/ 101 w 536"/>
              <a:gd name="T45" fmla="*/ 322 h 539"/>
              <a:gd name="T46" fmla="*/ 0 w 536"/>
              <a:gd name="T47" fmla="*/ 322 h 539"/>
              <a:gd name="T48" fmla="*/ 101 w 536"/>
              <a:gd name="T49" fmla="*/ 105 h 539"/>
              <a:gd name="T50" fmla="*/ 0 w 536"/>
              <a:gd name="T51" fmla="*/ 10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6" h="539">
                <a:moveTo>
                  <a:pt x="536" y="429"/>
                </a:moveTo>
                <a:lnTo>
                  <a:pt x="536" y="539"/>
                </a:lnTo>
                <a:lnTo>
                  <a:pt x="0" y="539"/>
                </a:lnTo>
                <a:lnTo>
                  <a:pt x="0" y="0"/>
                </a:lnTo>
                <a:lnTo>
                  <a:pt x="101" y="0"/>
                </a:lnTo>
                <a:moveTo>
                  <a:pt x="536" y="322"/>
                </a:moveTo>
                <a:lnTo>
                  <a:pt x="536" y="0"/>
                </a:lnTo>
                <a:lnTo>
                  <a:pt x="211" y="0"/>
                </a:lnTo>
                <a:lnTo>
                  <a:pt x="211" y="107"/>
                </a:lnTo>
                <a:lnTo>
                  <a:pt x="319" y="107"/>
                </a:lnTo>
                <a:moveTo>
                  <a:pt x="536" y="107"/>
                </a:moveTo>
                <a:lnTo>
                  <a:pt x="428" y="107"/>
                </a:lnTo>
                <a:lnTo>
                  <a:pt x="428" y="322"/>
                </a:lnTo>
                <a:moveTo>
                  <a:pt x="428" y="429"/>
                </a:moveTo>
                <a:lnTo>
                  <a:pt x="319" y="429"/>
                </a:lnTo>
                <a:lnTo>
                  <a:pt x="319" y="539"/>
                </a:lnTo>
                <a:moveTo>
                  <a:pt x="211" y="322"/>
                </a:moveTo>
                <a:lnTo>
                  <a:pt x="211" y="539"/>
                </a:lnTo>
                <a:moveTo>
                  <a:pt x="319" y="322"/>
                </a:moveTo>
                <a:lnTo>
                  <a:pt x="319" y="216"/>
                </a:lnTo>
                <a:lnTo>
                  <a:pt x="101" y="216"/>
                </a:lnTo>
                <a:lnTo>
                  <a:pt x="101" y="429"/>
                </a:lnTo>
                <a:moveTo>
                  <a:pt x="101" y="322"/>
                </a:moveTo>
                <a:lnTo>
                  <a:pt x="0" y="322"/>
                </a:lnTo>
                <a:moveTo>
                  <a:pt x="101" y="105"/>
                </a:moveTo>
                <a:lnTo>
                  <a:pt x="0" y="1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News_E900" title="Icon of a newspaper">
            <a:extLst>
              <a:ext uri="{FF2B5EF4-FFF2-40B4-BE49-F238E27FC236}">
                <a16:creationId xmlns:a16="http://schemas.microsoft.com/office/drawing/2014/main" id="{96227437-433A-4108-91D5-A393C99743DF}"/>
              </a:ext>
            </a:extLst>
          </p:cNvPr>
          <p:cNvSpPr>
            <a:spLocks noChangeAspect="1" noEditPoints="1"/>
          </p:cNvSpPr>
          <p:nvPr/>
        </p:nvSpPr>
        <p:spPr bwMode="auto">
          <a:xfrm>
            <a:off x="7456939"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Ribbon_E9D1" title="Icon of a ribbon award">
            <a:extLst>
              <a:ext uri="{FF2B5EF4-FFF2-40B4-BE49-F238E27FC236}">
                <a16:creationId xmlns:a16="http://schemas.microsoft.com/office/drawing/2014/main" id="{7F347D1E-0D2F-4B7A-B79D-DAA1C12BF69C}"/>
              </a:ext>
            </a:extLst>
          </p:cNvPr>
          <p:cNvSpPr>
            <a:spLocks noChangeAspect="1" noEditPoints="1"/>
          </p:cNvSpPr>
          <p:nvPr/>
        </p:nvSpPr>
        <p:spPr bwMode="auto">
          <a:xfrm>
            <a:off x="9469544" y="1209223"/>
            <a:ext cx="226146"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Trophy2_F1AE" title="Icon of a trophy">
            <a:extLst>
              <a:ext uri="{FF2B5EF4-FFF2-40B4-BE49-F238E27FC236}">
                <a16:creationId xmlns:a16="http://schemas.microsoft.com/office/drawing/2014/main" id="{9E905471-7985-4062-91C1-6B4F2B81AC3E}"/>
              </a:ext>
            </a:extLst>
          </p:cNvPr>
          <p:cNvSpPr>
            <a:spLocks noChangeAspect="1" noEditPoints="1"/>
          </p:cNvSpPr>
          <p:nvPr/>
        </p:nvSpPr>
        <p:spPr bwMode="auto">
          <a:xfrm>
            <a:off x="8425765" y="2123496"/>
            <a:ext cx="393736"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rocket" title="Icon of a rocket">
            <a:extLst>
              <a:ext uri="{FF2B5EF4-FFF2-40B4-BE49-F238E27FC236}">
                <a16:creationId xmlns:a16="http://schemas.microsoft.com/office/drawing/2014/main" id="{C24B828D-E0BE-4D24-9FA1-94D68BF0F07B}"/>
              </a:ext>
            </a:extLst>
          </p:cNvPr>
          <p:cNvSpPr>
            <a:spLocks noChangeAspect="1" noEditPoints="1"/>
          </p:cNvSpPr>
          <p:nvPr/>
        </p:nvSpPr>
        <p:spPr bwMode="auto">
          <a:xfrm>
            <a:off x="1711851" y="2123496"/>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Ribbon2_F19B" title="Icon of a star shaped ribbon">
            <a:extLst>
              <a:ext uri="{FF2B5EF4-FFF2-40B4-BE49-F238E27FC236}">
                <a16:creationId xmlns:a16="http://schemas.microsoft.com/office/drawing/2014/main" id="{70D4D870-652D-4001-9F18-B83FD5C59276}"/>
              </a:ext>
            </a:extLst>
          </p:cNvPr>
          <p:cNvSpPr>
            <a:spLocks noChangeAspect="1" noEditPoints="1"/>
          </p:cNvSpPr>
          <p:nvPr/>
        </p:nvSpPr>
        <p:spPr bwMode="auto">
          <a:xfrm>
            <a:off x="8492076" y="1209223"/>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attach" title="Icon of a paperclip">
            <a:extLst>
              <a:ext uri="{FF2B5EF4-FFF2-40B4-BE49-F238E27FC236}">
                <a16:creationId xmlns:a16="http://schemas.microsoft.com/office/drawing/2014/main" id="{91A0ABC5-5D40-4A76-951A-CEF8683BB807}"/>
              </a:ext>
            </a:extLst>
          </p:cNvPr>
          <p:cNvSpPr>
            <a:spLocks noChangeAspect="1"/>
          </p:cNvSpPr>
          <p:nvPr/>
        </p:nvSpPr>
        <p:spPr bwMode="auto">
          <a:xfrm>
            <a:off x="9512289" y="4866306"/>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mail_2" title="Icon of an envelope with an arrow on the lower right pointing right">
            <a:extLst>
              <a:ext uri="{FF2B5EF4-FFF2-40B4-BE49-F238E27FC236}">
                <a16:creationId xmlns:a16="http://schemas.microsoft.com/office/drawing/2014/main" id="{6CD196F3-8F5E-4271-BB45-181ED3943532}"/>
              </a:ext>
            </a:extLst>
          </p:cNvPr>
          <p:cNvSpPr>
            <a:spLocks noChangeAspect="1" noEditPoints="1"/>
          </p:cNvSpPr>
          <p:nvPr/>
        </p:nvSpPr>
        <p:spPr bwMode="auto">
          <a:xfrm>
            <a:off x="1692275"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il" title="Icon of an envelope">
            <a:extLst>
              <a:ext uri="{FF2B5EF4-FFF2-40B4-BE49-F238E27FC236}">
                <a16:creationId xmlns:a16="http://schemas.microsoft.com/office/drawing/2014/main" id="{6D0D99B2-78FB-4F2C-BF13-1D0BF987D28A}"/>
              </a:ext>
            </a:extLst>
          </p:cNvPr>
          <p:cNvSpPr>
            <a:spLocks noChangeAspect="1" noEditPoints="1"/>
          </p:cNvSpPr>
          <p:nvPr/>
        </p:nvSpPr>
        <p:spPr bwMode="auto">
          <a:xfrm>
            <a:off x="732291" y="4925734"/>
            <a:ext cx="411421" cy="24685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mail_3" title="Icon of an open envelope">
            <a:extLst>
              <a:ext uri="{FF2B5EF4-FFF2-40B4-BE49-F238E27FC236}">
                <a16:creationId xmlns:a16="http://schemas.microsoft.com/office/drawing/2014/main" id="{E83838E3-D1A1-4458-A1A0-ED32D90C15CE}"/>
              </a:ext>
            </a:extLst>
          </p:cNvPr>
          <p:cNvSpPr>
            <a:spLocks noChangeAspect="1" noEditPoints="1"/>
          </p:cNvSpPr>
          <p:nvPr/>
        </p:nvSpPr>
        <p:spPr bwMode="auto">
          <a:xfrm>
            <a:off x="3612675" y="4866306"/>
            <a:ext cx="410559" cy="365708"/>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3" name="send" title="Icon of a paper airplane">
            <a:extLst>
              <a:ext uri="{FF2B5EF4-FFF2-40B4-BE49-F238E27FC236}">
                <a16:creationId xmlns:a16="http://schemas.microsoft.com/office/drawing/2014/main" id="{22B5A2CE-F176-42BE-A21D-7FCDE86286C3}"/>
              </a:ext>
            </a:extLst>
          </p:cNvPr>
          <p:cNvSpPr>
            <a:spLocks noChangeAspect="1" noEditPoints="1"/>
          </p:cNvSpPr>
          <p:nvPr/>
        </p:nvSpPr>
        <p:spPr bwMode="auto">
          <a:xfrm>
            <a:off x="8416923" y="4911416"/>
            <a:ext cx="411421" cy="275489"/>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speech_2" title="Icon of a chat bubble">
            <a:extLst>
              <a:ext uri="{FF2B5EF4-FFF2-40B4-BE49-F238E27FC236}">
                <a16:creationId xmlns:a16="http://schemas.microsoft.com/office/drawing/2014/main" id="{7592111C-25CA-4D13-9FD0-D7084F441FAD}"/>
              </a:ext>
            </a:extLst>
          </p:cNvPr>
          <p:cNvSpPr>
            <a:spLocks noChangeAspect="1" noEditPoints="1"/>
          </p:cNvSpPr>
          <p:nvPr/>
        </p:nvSpPr>
        <p:spPr bwMode="auto">
          <a:xfrm>
            <a:off x="10336773" y="4866306"/>
            <a:ext cx="411660" cy="36570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6" name="speech_4" title="Icon of a chat bubble with a video camera inside">
            <a:extLst>
              <a:ext uri="{FF2B5EF4-FFF2-40B4-BE49-F238E27FC236}">
                <a16:creationId xmlns:a16="http://schemas.microsoft.com/office/drawing/2014/main" id="{26F204A7-42BF-47FD-807C-5F88803D1145}"/>
              </a:ext>
            </a:extLst>
          </p:cNvPr>
          <p:cNvSpPr>
            <a:spLocks noChangeAspect="1" noEditPoints="1"/>
          </p:cNvSpPr>
          <p:nvPr/>
        </p:nvSpPr>
        <p:spPr bwMode="auto">
          <a:xfrm>
            <a:off x="2652141" y="5780574"/>
            <a:ext cx="411660" cy="365708"/>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7" name="speech_5" title="Icon of two overlapping chat bubbles">
            <a:extLst>
              <a:ext uri="{FF2B5EF4-FFF2-40B4-BE49-F238E27FC236}">
                <a16:creationId xmlns:a16="http://schemas.microsoft.com/office/drawing/2014/main" id="{3556E5A3-3426-4397-845F-1C331DF067B4}"/>
              </a:ext>
            </a:extLst>
          </p:cNvPr>
          <p:cNvSpPr>
            <a:spLocks noChangeAspect="1" noEditPoints="1"/>
          </p:cNvSpPr>
          <p:nvPr/>
        </p:nvSpPr>
        <p:spPr bwMode="auto">
          <a:xfrm>
            <a:off x="11268724" y="4866306"/>
            <a:ext cx="467721" cy="36570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8" name="people_23" title="Icon of a person with a chat bubble above them">
            <a:extLst>
              <a:ext uri="{FF2B5EF4-FFF2-40B4-BE49-F238E27FC236}">
                <a16:creationId xmlns:a16="http://schemas.microsoft.com/office/drawing/2014/main" id="{A1CEB6B5-3EFB-4AD9-8BDE-4A19B0DABF34}"/>
              </a:ext>
            </a:extLst>
          </p:cNvPr>
          <p:cNvSpPr>
            <a:spLocks noChangeAspect="1" noEditPoints="1"/>
          </p:cNvSpPr>
          <p:nvPr/>
        </p:nvSpPr>
        <p:spPr bwMode="auto">
          <a:xfrm>
            <a:off x="1713176" y="5780574"/>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mail_2_bidi" title="Icon of an envelope with an arrow on the lower left pointing left">
            <a:extLst>
              <a:ext uri="{FF2B5EF4-FFF2-40B4-BE49-F238E27FC236}">
                <a16:creationId xmlns:a16="http://schemas.microsoft.com/office/drawing/2014/main" id="{2DF3A596-50F3-493A-89A5-0D72FCBF7A8D}"/>
              </a:ext>
            </a:extLst>
          </p:cNvPr>
          <p:cNvSpPr>
            <a:spLocks noChangeAspect="1" noEditPoints="1"/>
          </p:cNvSpPr>
          <p:nvPr/>
        </p:nvSpPr>
        <p:spPr bwMode="auto">
          <a:xfrm flipH="1">
            <a:off x="2652259"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2" name="ActivityFeed_F056" title="Icon of two chat bubbles stacked vertically">
            <a:extLst>
              <a:ext uri="{FF2B5EF4-FFF2-40B4-BE49-F238E27FC236}">
                <a16:creationId xmlns:a16="http://schemas.microsoft.com/office/drawing/2014/main" id="{5952FB18-14C1-4D4A-BBD3-8A3A490A0D67}"/>
              </a:ext>
            </a:extLst>
          </p:cNvPr>
          <p:cNvSpPr>
            <a:spLocks noChangeAspect="1" noEditPoints="1"/>
          </p:cNvSpPr>
          <p:nvPr/>
        </p:nvSpPr>
        <p:spPr bwMode="auto">
          <a:xfrm>
            <a:off x="731752" y="5780574"/>
            <a:ext cx="412497" cy="365708"/>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OpenMailbox_F008" title="Icon of an open mailbox with a letter coming out">
            <a:extLst>
              <a:ext uri="{FF2B5EF4-FFF2-40B4-BE49-F238E27FC236}">
                <a16:creationId xmlns:a16="http://schemas.microsoft.com/office/drawing/2014/main" id="{AF4589F5-3E71-4E2A-AADC-19DD74DA94DC}"/>
              </a:ext>
            </a:extLst>
          </p:cNvPr>
          <p:cNvSpPr>
            <a:spLocks noChangeAspect="1" noEditPoints="1"/>
          </p:cNvSpPr>
          <p:nvPr/>
        </p:nvSpPr>
        <p:spPr bwMode="auto">
          <a:xfrm>
            <a:off x="6486285" y="4866306"/>
            <a:ext cx="423240" cy="365708"/>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ostUpdateLegacy_E1D7" title="Icon of an article, feed, or social media thread">
            <a:extLst>
              <a:ext uri="{FF2B5EF4-FFF2-40B4-BE49-F238E27FC236}">
                <a16:creationId xmlns:a16="http://schemas.microsoft.com/office/drawing/2014/main" id="{0F66B01D-9010-4D57-AD96-8945C7F0F9F7}"/>
              </a:ext>
            </a:extLst>
          </p:cNvPr>
          <p:cNvSpPr>
            <a:spLocks noChangeAspect="1" noEditPoints="1"/>
          </p:cNvSpPr>
          <p:nvPr/>
        </p:nvSpPr>
        <p:spPr bwMode="auto">
          <a:xfrm>
            <a:off x="7411225" y="4919947"/>
            <a:ext cx="502849" cy="258428"/>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5" name="Mailbox_F007" title="Icon of a mailbox ">
            <a:extLst>
              <a:ext uri="{FF2B5EF4-FFF2-40B4-BE49-F238E27FC236}">
                <a16:creationId xmlns:a16="http://schemas.microsoft.com/office/drawing/2014/main" id="{A7513549-CDC4-4887-884D-53D3ADC88DA9}"/>
              </a:ext>
            </a:extLst>
          </p:cNvPr>
          <p:cNvSpPr>
            <a:spLocks noChangeAspect="1" noEditPoints="1"/>
          </p:cNvSpPr>
          <p:nvPr/>
        </p:nvSpPr>
        <p:spPr bwMode="auto">
          <a:xfrm>
            <a:off x="5541196" y="4866306"/>
            <a:ext cx="393449" cy="365708"/>
          </a:xfrm>
          <a:custGeom>
            <a:avLst/>
            <a:gdLst>
              <a:gd name="T0" fmla="*/ 3513 w 3513"/>
              <a:gd name="T1" fmla="*/ 3263 h 3263"/>
              <a:gd name="T2" fmla="*/ 2258 w 3513"/>
              <a:gd name="T3" fmla="*/ 3263 h 3263"/>
              <a:gd name="T4" fmla="*/ 2258 w 3513"/>
              <a:gd name="T5" fmla="*/ 1381 h 3263"/>
              <a:gd name="T6" fmla="*/ 2886 w 3513"/>
              <a:gd name="T7" fmla="*/ 753 h 3263"/>
              <a:gd name="T8" fmla="*/ 2886 w 3513"/>
              <a:gd name="T9" fmla="*/ 753 h 3263"/>
              <a:gd name="T10" fmla="*/ 3513 w 3513"/>
              <a:gd name="T11" fmla="*/ 1381 h 3263"/>
              <a:gd name="T12" fmla="*/ 3513 w 3513"/>
              <a:gd name="T13" fmla="*/ 3263 h 3263"/>
              <a:gd name="T14" fmla="*/ 2886 w 3513"/>
              <a:gd name="T15" fmla="*/ 753 h 3263"/>
              <a:gd name="T16" fmla="*/ 627 w 3513"/>
              <a:gd name="T17" fmla="*/ 753 h 3263"/>
              <a:gd name="T18" fmla="*/ 0 w 3513"/>
              <a:gd name="T19" fmla="*/ 1381 h 3263"/>
              <a:gd name="T20" fmla="*/ 0 w 3513"/>
              <a:gd name="T21" fmla="*/ 3263 h 3263"/>
              <a:gd name="T22" fmla="*/ 2886 w 3513"/>
              <a:gd name="T23" fmla="*/ 3263 h 3263"/>
              <a:gd name="T24" fmla="*/ 1505 w 3513"/>
              <a:gd name="T25" fmla="*/ 1883 h 3263"/>
              <a:gd name="T26" fmla="*/ 1505 w 3513"/>
              <a:gd name="T27" fmla="*/ 0 h 3263"/>
              <a:gd name="T28" fmla="*/ 752 w 3513"/>
              <a:gd name="T29" fmla="*/ 0 h 3263"/>
              <a:gd name="T30" fmla="*/ 752 w 3513"/>
              <a:gd name="T31" fmla="*/ 251 h 3263"/>
              <a:gd name="T32" fmla="*/ 1505 w 3513"/>
              <a:gd name="T33" fmla="*/ 251 h 3263"/>
              <a:gd name="T34" fmla="*/ 2635 w 3513"/>
              <a:gd name="T35" fmla="*/ 1506 h 3263"/>
              <a:gd name="T36" fmla="*/ 3137 w 3513"/>
              <a:gd name="T37" fmla="*/ 1506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263">
                <a:moveTo>
                  <a:pt x="3513" y="3263"/>
                </a:move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lnTo>
                  <a:pt x="3513" y="3263"/>
                </a:lnTo>
                <a:close/>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2635" y="1506"/>
                </a:moveTo>
                <a:cubicBezTo>
                  <a:pt x="3137" y="1506"/>
                  <a:pt x="3137" y="1506"/>
                  <a:pt x="3137" y="1506"/>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MailArticleContent_EFAE" title="Icon of an open envelope with a letter coming out">
            <a:extLst>
              <a:ext uri="{FF2B5EF4-FFF2-40B4-BE49-F238E27FC236}">
                <a16:creationId xmlns:a16="http://schemas.microsoft.com/office/drawing/2014/main" id="{3EC8CEE4-EF97-4FD6-B572-EEFF7AB41DCB}"/>
              </a:ext>
            </a:extLst>
          </p:cNvPr>
          <p:cNvSpPr>
            <a:spLocks noChangeAspect="1" noEditPoints="1"/>
          </p:cNvSpPr>
          <p:nvPr/>
        </p:nvSpPr>
        <p:spPr bwMode="auto">
          <a:xfrm>
            <a:off x="4595172" y="4866306"/>
            <a:ext cx="365531" cy="365708"/>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0723106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graphicFrame>
        <p:nvGraphicFramePr>
          <p:cNvPr id="31" name="Table 30"/>
          <p:cNvGraphicFramePr>
            <a:graphicFrameLocks noGrp="1"/>
          </p:cNvGraphicFramePr>
          <p:nvPr/>
        </p:nvGraphicFramePr>
        <p:xfrm>
          <a:off x="458010" y="289436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5" name="Table 54"/>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I–M</a:t>
            </a:r>
          </a:p>
        </p:txBody>
      </p:sp>
      <p:sp>
        <p:nvSpPr>
          <p:cNvPr id="24"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4581113" y="5780574"/>
            <a:ext cx="393649" cy="365708"/>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Money_3" title="Icon of a dollar sign">
            <a:extLst>
              <a:ext uri="{FF2B5EF4-FFF2-40B4-BE49-F238E27FC236}">
                <a16:creationId xmlns:a16="http://schemas.microsoft.com/office/drawing/2014/main" id="{54F9E3F4-3343-4964-B6C6-A12385238090}"/>
              </a:ext>
            </a:extLst>
          </p:cNvPr>
          <p:cNvSpPr>
            <a:spLocks noChangeAspect="1" noEditPoints="1"/>
          </p:cNvSpPr>
          <p:nvPr/>
        </p:nvSpPr>
        <p:spPr bwMode="auto">
          <a:xfrm>
            <a:off x="2756959" y="5780574"/>
            <a:ext cx="202024" cy="365708"/>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6" name="money_2" title="Icon of a dollar sign with an arrow around it pointing clockwise">
            <a:extLst>
              <a:ext uri="{FF2B5EF4-FFF2-40B4-BE49-F238E27FC236}">
                <a16:creationId xmlns:a16="http://schemas.microsoft.com/office/drawing/2014/main" id="{236504DA-559B-45E8-B63C-E250FFEB677E}"/>
              </a:ext>
            </a:extLst>
          </p:cNvPr>
          <p:cNvSpPr>
            <a:spLocks noChangeAspect="1" noEditPoints="1"/>
          </p:cNvSpPr>
          <p:nvPr/>
        </p:nvSpPr>
        <p:spPr bwMode="auto">
          <a:xfrm>
            <a:off x="3644530" y="5780574"/>
            <a:ext cx="346847" cy="36570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2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5540307" y="5780574"/>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8" name="scanner_2" title="Icon of a barcode scanner">
            <a:extLst>
              <a:ext uri="{FF2B5EF4-FFF2-40B4-BE49-F238E27FC236}">
                <a16:creationId xmlns:a16="http://schemas.microsoft.com/office/drawing/2014/main" id="{E0DCFB64-5F99-44F6-B556-B31C95F91A62}"/>
              </a:ext>
            </a:extLst>
          </p:cNvPr>
          <p:cNvSpPr>
            <a:spLocks noChangeAspect="1" noEditPoints="1"/>
          </p:cNvSpPr>
          <p:nvPr/>
        </p:nvSpPr>
        <p:spPr bwMode="auto">
          <a:xfrm>
            <a:off x="9429150" y="5780574"/>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9" name="bag" title="Icon of a handbag">
            <a:extLst>
              <a:ext uri="{FF2B5EF4-FFF2-40B4-BE49-F238E27FC236}">
                <a16:creationId xmlns:a16="http://schemas.microsoft.com/office/drawing/2014/main" id="{95862B60-851C-4434-AA4A-E24491F41793}"/>
              </a:ext>
            </a:extLst>
          </p:cNvPr>
          <p:cNvSpPr>
            <a:spLocks noChangeAspect="1" noEditPoints="1"/>
          </p:cNvSpPr>
          <p:nvPr/>
        </p:nvSpPr>
        <p:spPr bwMode="auto">
          <a:xfrm>
            <a:off x="1750811" y="5780574"/>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6520830" y="5780574"/>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ShoppingCart_E7BF" title="Icon of a shopping cart">
            <a:extLst>
              <a:ext uri="{FF2B5EF4-FFF2-40B4-BE49-F238E27FC236}">
                <a16:creationId xmlns:a16="http://schemas.microsoft.com/office/drawing/2014/main" id="{2F935D67-4530-4FAE-B9F0-E595657729EF}"/>
              </a:ext>
            </a:extLst>
          </p:cNvPr>
          <p:cNvSpPr>
            <a:spLocks noChangeAspect="1" noEditPoints="1"/>
          </p:cNvSpPr>
          <p:nvPr/>
        </p:nvSpPr>
        <p:spPr bwMode="auto">
          <a:xfrm>
            <a:off x="722969" y="5780574"/>
            <a:ext cx="430066" cy="36570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PaymentCard_E8C7" title="Icon of a credit card">
            <a:extLst>
              <a:ext uri="{FF2B5EF4-FFF2-40B4-BE49-F238E27FC236}">
                <a16:creationId xmlns:a16="http://schemas.microsoft.com/office/drawing/2014/main" id="{93B2766D-6F5E-49C2-A3E6-2F68FECBAEA1}"/>
              </a:ext>
            </a:extLst>
          </p:cNvPr>
          <p:cNvSpPr>
            <a:spLocks noChangeAspect="1" noEditPoints="1"/>
          </p:cNvSpPr>
          <p:nvPr/>
        </p:nvSpPr>
        <p:spPr bwMode="auto">
          <a:xfrm>
            <a:off x="7456939" y="5826162"/>
            <a:ext cx="411421" cy="274533"/>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money" title="Icon of a creditcard with signal lines on top">
            <a:extLst>
              <a:ext uri="{FF2B5EF4-FFF2-40B4-BE49-F238E27FC236}">
                <a16:creationId xmlns:a16="http://schemas.microsoft.com/office/drawing/2014/main" id="{2B38625E-0446-4DA8-838B-0AAD97CC32A0}"/>
              </a:ext>
            </a:extLst>
          </p:cNvPr>
          <p:cNvSpPr>
            <a:spLocks noChangeAspect="1" noEditPoints="1"/>
          </p:cNvSpPr>
          <p:nvPr/>
        </p:nvSpPr>
        <p:spPr bwMode="auto">
          <a:xfrm>
            <a:off x="8489362" y="5780574"/>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TagLegacy_E1CB" title="Icon of a shopping tag">
            <a:extLst>
              <a:ext uri="{FF2B5EF4-FFF2-40B4-BE49-F238E27FC236}">
                <a16:creationId xmlns:a16="http://schemas.microsoft.com/office/drawing/2014/main" id="{2C8E29C8-BEB0-4BFE-879D-283547910572}"/>
              </a:ext>
            </a:extLst>
          </p:cNvPr>
          <p:cNvSpPr>
            <a:spLocks noChangeAspect="1" noEditPoints="1"/>
          </p:cNvSpPr>
          <p:nvPr/>
        </p:nvSpPr>
        <p:spPr bwMode="auto">
          <a:xfrm>
            <a:off x="10313522" y="5780574"/>
            <a:ext cx="458162" cy="36570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7460006" y="1209223"/>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8" name="book_2" title="Icon of a book and a pencil">
            <a:extLst>
              <a:ext uri="{FF2B5EF4-FFF2-40B4-BE49-F238E27FC236}">
                <a16:creationId xmlns:a16="http://schemas.microsoft.com/office/drawing/2014/main" id="{AFCD15A1-42C2-4B98-B77F-A09E697CB720}"/>
              </a:ext>
            </a:extLst>
          </p:cNvPr>
          <p:cNvSpPr>
            <a:spLocks noChangeAspect="1" noEditPoints="1"/>
          </p:cNvSpPr>
          <p:nvPr/>
        </p:nvSpPr>
        <p:spPr bwMode="auto">
          <a:xfrm>
            <a:off x="5538290" y="1209223"/>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9" name="rocket" title="Icon of a rocket">
            <a:extLst>
              <a:ext uri="{FF2B5EF4-FFF2-40B4-BE49-F238E27FC236}">
                <a16:creationId xmlns:a16="http://schemas.microsoft.com/office/drawing/2014/main" id="{23545987-B4BA-4014-A32D-D5D6BB8E8F24}"/>
              </a:ext>
            </a:extLst>
          </p:cNvPr>
          <p:cNvSpPr>
            <a:spLocks noChangeAspect="1" noEditPoints="1"/>
          </p:cNvSpPr>
          <p:nvPr/>
        </p:nvSpPr>
        <p:spPr bwMode="auto">
          <a:xfrm>
            <a:off x="751490" y="1209223"/>
            <a:ext cx="373021"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plant_3" title="Icon of three stalks of wheat">
            <a:extLst>
              <a:ext uri="{FF2B5EF4-FFF2-40B4-BE49-F238E27FC236}">
                <a16:creationId xmlns:a16="http://schemas.microsoft.com/office/drawing/2014/main" id="{5BF9C04B-CAD0-4C39-A614-B615E9855173}"/>
              </a:ext>
            </a:extLst>
          </p:cNvPr>
          <p:cNvSpPr>
            <a:spLocks noChangeAspect="1" noEditPoints="1"/>
          </p:cNvSpPr>
          <p:nvPr/>
        </p:nvSpPr>
        <p:spPr bwMode="auto">
          <a:xfrm>
            <a:off x="1790844" y="1209223"/>
            <a:ext cx="214283"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1" name="car" title="Icon of a car">
            <a:extLst>
              <a:ext uri="{FF2B5EF4-FFF2-40B4-BE49-F238E27FC236}">
                <a16:creationId xmlns:a16="http://schemas.microsoft.com/office/drawing/2014/main" id="{AEFE2CFE-DB2D-4C76-A4AD-01B2A0BFCEE8}"/>
              </a:ext>
            </a:extLst>
          </p:cNvPr>
          <p:cNvSpPr>
            <a:spLocks noChangeAspect="1" noEditPoints="1"/>
          </p:cNvSpPr>
          <p:nvPr/>
        </p:nvSpPr>
        <p:spPr bwMode="auto">
          <a:xfrm>
            <a:off x="3612243" y="1234444"/>
            <a:ext cx="411421" cy="31526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3" name="construction" title="Icon of a construction helmet">
            <a:extLst>
              <a:ext uri="{FF2B5EF4-FFF2-40B4-BE49-F238E27FC236}">
                <a16:creationId xmlns:a16="http://schemas.microsoft.com/office/drawing/2014/main" id="{B036A1FB-D3C4-4DD5-9A14-DD8E6F778051}"/>
              </a:ext>
            </a:extLst>
          </p:cNvPr>
          <p:cNvSpPr>
            <a:spLocks noChangeAspect="1" noEditPoints="1"/>
          </p:cNvSpPr>
          <p:nvPr/>
        </p:nvSpPr>
        <p:spPr bwMode="auto">
          <a:xfrm>
            <a:off x="4572227" y="1262459"/>
            <a:ext cx="411421" cy="259238"/>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2678817" y="2123496"/>
            <a:ext cx="358305"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graduate" title="Icon of a graduation cap">
            <a:extLst>
              <a:ext uri="{FF2B5EF4-FFF2-40B4-BE49-F238E27FC236}">
                <a16:creationId xmlns:a16="http://schemas.microsoft.com/office/drawing/2014/main" id="{4663FDA1-3EB3-488A-8715-7012F90965B9}"/>
              </a:ext>
            </a:extLst>
          </p:cNvPr>
          <p:cNvSpPr>
            <a:spLocks noChangeAspect="1" noEditPoints="1"/>
          </p:cNvSpPr>
          <p:nvPr/>
        </p:nvSpPr>
        <p:spPr bwMode="auto">
          <a:xfrm>
            <a:off x="5524758" y="2123496"/>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building_9" title="Icon of a building with columns in a row and a triangular top and a flag atop it">
            <a:extLst>
              <a:ext uri="{FF2B5EF4-FFF2-40B4-BE49-F238E27FC236}">
                <a16:creationId xmlns:a16="http://schemas.microsoft.com/office/drawing/2014/main" id="{65CC13BD-551D-43CC-BD7D-25F99C22795D}"/>
              </a:ext>
            </a:extLst>
          </p:cNvPr>
          <p:cNvSpPr>
            <a:spLocks noChangeAspect="1" noEditPoints="1"/>
          </p:cNvSpPr>
          <p:nvPr/>
        </p:nvSpPr>
        <p:spPr bwMode="auto">
          <a:xfrm>
            <a:off x="758642" y="2123496"/>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bag" title="Icon of a handbag">
            <a:extLst>
              <a:ext uri="{FF2B5EF4-FFF2-40B4-BE49-F238E27FC236}">
                <a16:creationId xmlns:a16="http://schemas.microsoft.com/office/drawing/2014/main" id="{3FC4C217-5268-43E9-8176-8266EE63E1AE}"/>
              </a:ext>
            </a:extLst>
          </p:cNvPr>
          <p:cNvSpPr>
            <a:spLocks noChangeAspect="1" noEditPoints="1"/>
          </p:cNvSpPr>
          <p:nvPr/>
        </p:nvSpPr>
        <p:spPr bwMode="auto">
          <a:xfrm>
            <a:off x="1750811" y="2123496"/>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8" name="building_8" title="Icon of tall buildings">
            <a:extLst>
              <a:ext uri="{FF2B5EF4-FFF2-40B4-BE49-F238E27FC236}">
                <a16:creationId xmlns:a16="http://schemas.microsoft.com/office/drawing/2014/main" id="{C6674ECB-F1B4-47B0-BCF4-852E584B722C}"/>
              </a:ext>
            </a:extLst>
          </p:cNvPr>
          <p:cNvSpPr>
            <a:spLocks noChangeAspect="1" noEditPoints="1"/>
          </p:cNvSpPr>
          <p:nvPr/>
        </p:nvSpPr>
        <p:spPr bwMode="auto">
          <a:xfrm>
            <a:off x="2689606"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factory_3" title="Icon of a factory or warehouse">
            <a:extLst>
              <a:ext uri="{FF2B5EF4-FFF2-40B4-BE49-F238E27FC236}">
                <a16:creationId xmlns:a16="http://schemas.microsoft.com/office/drawing/2014/main" id="{F2168AF9-F224-46A0-876B-847C64F102F2}"/>
              </a:ext>
            </a:extLst>
          </p:cNvPr>
          <p:cNvSpPr>
            <a:spLocks noChangeAspect="1" noEditPoints="1"/>
          </p:cNvSpPr>
          <p:nvPr/>
        </p:nvSpPr>
        <p:spPr bwMode="auto">
          <a:xfrm>
            <a:off x="9376906" y="1264684"/>
            <a:ext cx="411421" cy="25478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2" name="globe_2" title="Icon of a sphere made of lines">
            <a:extLst>
              <a:ext uri="{FF2B5EF4-FFF2-40B4-BE49-F238E27FC236}">
                <a16:creationId xmlns:a16="http://schemas.microsoft.com/office/drawing/2014/main" id="{46DD45A4-63F4-48F7-9EF8-2AE40C63790A}"/>
              </a:ext>
            </a:extLst>
          </p:cNvPr>
          <p:cNvSpPr>
            <a:spLocks noChangeAspect="1" noEditPoints="1"/>
          </p:cNvSpPr>
          <p:nvPr/>
        </p:nvSpPr>
        <p:spPr bwMode="auto">
          <a:xfrm>
            <a:off x="755147" y="3952038"/>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3" name="globe_4" title="Icon of the earth">
            <a:extLst>
              <a:ext uri="{FF2B5EF4-FFF2-40B4-BE49-F238E27FC236}">
                <a16:creationId xmlns:a16="http://schemas.microsoft.com/office/drawing/2014/main" id="{77CC3F19-D34A-4D4C-A268-770E40DB2A88}"/>
              </a:ext>
            </a:extLst>
          </p:cNvPr>
          <p:cNvSpPr>
            <a:spLocks noChangeAspect="1" noEditPoints="1"/>
          </p:cNvSpPr>
          <p:nvPr/>
        </p:nvSpPr>
        <p:spPr bwMode="auto">
          <a:xfrm>
            <a:off x="1717399" y="3952038"/>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6566872" y="1209223"/>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Freeform 9" title="Icon of a heart with a heartbeat monitor line through the middle">
            <a:extLst>
              <a:ext uri="{FF2B5EF4-FFF2-40B4-BE49-F238E27FC236}">
                <a16:creationId xmlns:a16="http://schemas.microsoft.com/office/drawing/2014/main" id="{9C224447-D775-4C9B-BEF4-043856CD9C39}"/>
              </a:ext>
            </a:extLst>
          </p:cNvPr>
          <p:cNvSpPr>
            <a:spLocks noChangeAspect="1"/>
          </p:cNvSpPr>
          <p:nvPr/>
        </p:nvSpPr>
        <p:spPr bwMode="auto">
          <a:xfrm>
            <a:off x="8406706" y="1209223"/>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Beaker_F196" title="Icon of a scientific flask with liquid in it">
            <a:extLst>
              <a:ext uri="{FF2B5EF4-FFF2-40B4-BE49-F238E27FC236}">
                <a16:creationId xmlns:a16="http://schemas.microsoft.com/office/drawing/2014/main" id="{9FD843EA-18BA-4E6A-ABC5-BAC2D14F8087}"/>
              </a:ext>
            </a:extLst>
          </p:cNvPr>
          <p:cNvSpPr>
            <a:spLocks noChangeAspect="1" noEditPoints="1"/>
          </p:cNvSpPr>
          <p:nvPr/>
        </p:nvSpPr>
        <p:spPr bwMode="auto">
          <a:xfrm>
            <a:off x="7504395" y="212349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ompare_F057" title="Icon of a counterweight scale">
            <a:extLst>
              <a:ext uri="{FF2B5EF4-FFF2-40B4-BE49-F238E27FC236}">
                <a16:creationId xmlns:a16="http://schemas.microsoft.com/office/drawing/2014/main" id="{3805643A-6AFC-47C0-AAD2-34700A455EB1}"/>
              </a:ext>
            </a:extLst>
          </p:cNvPr>
          <p:cNvSpPr>
            <a:spLocks noChangeAspect="1" noEditPoints="1"/>
          </p:cNvSpPr>
          <p:nvPr/>
        </p:nvSpPr>
        <p:spPr bwMode="auto">
          <a:xfrm>
            <a:off x="6520830" y="2123496"/>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2" name="Broadcasting_F1B5" title="Icon of a communication dish with signal lines">
            <a:extLst>
              <a:ext uri="{FF2B5EF4-FFF2-40B4-BE49-F238E27FC236}">
                <a16:creationId xmlns:a16="http://schemas.microsoft.com/office/drawing/2014/main" id="{508983B9-6969-4898-A86E-9A9D828E0873}"/>
              </a:ext>
            </a:extLst>
          </p:cNvPr>
          <p:cNvSpPr>
            <a:spLocks noChangeAspect="1" noEditPoints="1"/>
          </p:cNvSpPr>
          <p:nvPr/>
        </p:nvSpPr>
        <p:spPr bwMode="auto">
          <a:xfrm>
            <a:off x="3635184" y="2123496"/>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4" name="Airplane_E709" title="Icon of an airplane">
            <a:extLst>
              <a:ext uri="{FF2B5EF4-FFF2-40B4-BE49-F238E27FC236}">
                <a16:creationId xmlns:a16="http://schemas.microsoft.com/office/drawing/2014/main" id="{D791FE23-F786-4E9E-841E-0237427F9105}"/>
              </a:ext>
            </a:extLst>
          </p:cNvPr>
          <p:cNvSpPr>
            <a:spLocks noChangeAspect="1"/>
          </p:cNvSpPr>
          <p:nvPr/>
        </p:nvSpPr>
        <p:spPr bwMode="auto">
          <a:xfrm>
            <a:off x="4597470" y="2123496"/>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3" name="News_E900" title="Icon of a newspaper">
            <a:extLst>
              <a:ext uri="{FF2B5EF4-FFF2-40B4-BE49-F238E27FC236}">
                <a16:creationId xmlns:a16="http://schemas.microsoft.com/office/drawing/2014/main" id="{A8996C66-1C83-4AE5-BA93-AD6D4B6436E3}"/>
              </a:ext>
            </a:extLst>
          </p:cNvPr>
          <p:cNvSpPr>
            <a:spLocks noChangeAspect="1" noEditPoints="1"/>
          </p:cNvSpPr>
          <p:nvPr/>
        </p:nvSpPr>
        <p:spPr bwMode="auto">
          <a:xfrm>
            <a:off x="10336891"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8" name="sports" title="Icon of a rugby ball and soccer ball">
            <a:extLst>
              <a:ext uri="{FF2B5EF4-FFF2-40B4-BE49-F238E27FC236}">
                <a16:creationId xmlns:a16="http://schemas.microsoft.com/office/drawing/2014/main" id="{EA33A977-43C6-48D3-98B0-AF23E1996D6A}"/>
              </a:ext>
            </a:extLst>
          </p:cNvPr>
          <p:cNvSpPr>
            <a:spLocks noChangeAspect="1" noEditPoints="1"/>
          </p:cNvSpPr>
          <p:nvPr/>
        </p:nvSpPr>
        <p:spPr bwMode="auto">
          <a:xfrm>
            <a:off x="11318544" y="1209223"/>
            <a:ext cx="36808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2" name="POI_ECAF" title="Icon of a map location marker">
            <a:extLst>
              <a:ext uri="{FF2B5EF4-FFF2-40B4-BE49-F238E27FC236}">
                <a16:creationId xmlns:a16="http://schemas.microsoft.com/office/drawing/2014/main" id="{4463A89D-566F-4E08-8C04-3DC710425F8B}"/>
              </a:ext>
            </a:extLst>
          </p:cNvPr>
          <p:cNvSpPr>
            <a:spLocks noChangeAspect="1" noEditPoints="1"/>
          </p:cNvSpPr>
          <p:nvPr/>
        </p:nvSpPr>
        <p:spPr bwMode="auto">
          <a:xfrm>
            <a:off x="2743697" y="3952038"/>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6" name="location_5" title="Icon of a pin">
            <a:extLst>
              <a:ext uri="{FF2B5EF4-FFF2-40B4-BE49-F238E27FC236}">
                <a16:creationId xmlns:a16="http://schemas.microsoft.com/office/drawing/2014/main" id="{E2FB9E86-53F9-4D42-8B6D-9D3D1D4928D2}"/>
              </a:ext>
            </a:extLst>
          </p:cNvPr>
          <p:cNvSpPr>
            <a:spLocks noChangeAspect="1" noEditPoints="1"/>
          </p:cNvSpPr>
          <p:nvPr/>
        </p:nvSpPr>
        <p:spPr bwMode="auto">
          <a:xfrm>
            <a:off x="4712921" y="3952038"/>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0" name="location_3" title="Icon of a map with a pin in it">
            <a:extLst>
              <a:ext uri="{FF2B5EF4-FFF2-40B4-BE49-F238E27FC236}">
                <a16:creationId xmlns:a16="http://schemas.microsoft.com/office/drawing/2014/main" id="{E3CD4656-7B16-4B1C-9652-3641D5DA4C67}"/>
              </a:ext>
            </a:extLst>
          </p:cNvPr>
          <p:cNvSpPr>
            <a:spLocks noChangeAspect="1" noEditPoints="1"/>
          </p:cNvSpPr>
          <p:nvPr/>
        </p:nvSpPr>
        <p:spPr bwMode="auto">
          <a:xfrm>
            <a:off x="3600301" y="3952038"/>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 name="DownloadMap_E826" title="Icon of a folded map with a download symbol in the lower right corner">
            <a:extLst>
              <a:ext uri="{FF2B5EF4-FFF2-40B4-BE49-F238E27FC236}">
                <a16:creationId xmlns:a16="http://schemas.microsoft.com/office/drawing/2014/main" id="{18968BF3-4EFE-43C9-9B3A-F0B88582464F}"/>
              </a:ext>
            </a:extLst>
          </p:cNvPr>
          <p:cNvSpPr>
            <a:spLocks noChangeAspect="1" noEditPoints="1"/>
          </p:cNvSpPr>
          <p:nvPr/>
        </p:nvSpPr>
        <p:spPr bwMode="auto">
          <a:xfrm>
            <a:off x="6474350" y="3952038"/>
            <a:ext cx="447107" cy="3657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Quest_ED40" title="Icon of a map with a dotted line leading to an ex">
            <a:extLst>
              <a:ext uri="{FF2B5EF4-FFF2-40B4-BE49-F238E27FC236}">
                <a16:creationId xmlns:a16="http://schemas.microsoft.com/office/drawing/2014/main" id="{075B875E-4A20-4666-BEAB-A78785321A40}"/>
              </a:ext>
            </a:extLst>
          </p:cNvPr>
          <p:cNvSpPr>
            <a:spLocks noChangeAspect="1" noEditPoints="1"/>
          </p:cNvSpPr>
          <p:nvPr/>
        </p:nvSpPr>
        <p:spPr bwMode="auto">
          <a:xfrm>
            <a:off x="5555112" y="3952038"/>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4" name="building_5" title="Icon of a building with columns in a row and a triangular top">
            <a:extLst>
              <a:ext uri="{FF2B5EF4-FFF2-40B4-BE49-F238E27FC236}">
                <a16:creationId xmlns:a16="http://schemas.microsoft.com/office/drawing/2014/main" id="{08DFF6CA-916D-4EF3-BE69-507AC092394F}"/>
              </a:ext>
            </a:extLst>
          </p:cNvPr>
          <p:cNvSpPr>
            <a:spLocks noChangeAspect="1" noEditPoints="1"/>
          </p:cNvSpPr>
          <p:nvPr/>
        </p:nvSpPr>
        <p:spPr bwMode="auto">
          <a:xfrm>
            <a:off x="11289110" y="5780574"/>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67861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 name="Table 168">
            <a:extLst>
              <a:ext uri="{FF2B5EF4-FFF2-40B4-BE49-F238E27FC236}">
                <a16:creationId xmlns:a16="http://schemas.microsoft.com/office/drawing/2014/main" id="{0DF77906-8E4E-489C-8B72-9A85981161F3}"/>
              </a:ext>
            </a:extLst>
          </p:cNvPr>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O</a:t>
            </a:r>
          </a:p>
        </p:txBody>
      </p:sp>
      <p:sp>
        <p:nvSpPr>
          <p:cNvPr id="33" name="bank" title="Icon of a piggy bank">
            <a:extLst>
              <a:ext uri="{FF2B5EF4-FFF2-40B4-BE49-F238E27FC236}">
                <a16:creationId xmlns:a16="http://schemas.microsoft.com/office/drawing/2014/main" id="{1962A6CB-27C9-4A9A-A977-4C0BA5FD0F1C}"/>
              </a:ext>
            </a:extLst>
          </p:cNvPr>
          <p:cNvSpPr>
            <a:spLocks noChangeAspect="1" noEditPoints="1"/>
          </p:cNvSpPr>
          <p:nvPr/>
        </p:nvSpPr>
        <p:spPr bwMode="auto">
          <a:xfrm>
            <a:off x="5540307" y="2123496"/>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4" name="binoculars" title="Icon of binoculars">
            <a:extLst>
              <a:ext uri="{FF2B5EF4-FFF2-40B4-BE49-F238E27FC236}">
                <a16:creationId xmlns:a16="http://schemas.microsoft.com/office/drawing/2014/main" id="{20C5C5D0-D598-4D45-8144-86194FF7E5D2}"/>
              </a:ext>
            </a:extLst>
          </p:cNvPr>
          <p:cNvSpPr>
            <a:spLocks noChangeAspect="1" noEditPoints="1"/>
          </p:cNvSpPr>
          <p:nvPr/>
        </p:nvSpPr>
        <p:spPr bwMode="auto">
          <a:xfrm>
            <a:off x="6499331" y="1209223"/>
            <a:ext cx="397149" cy="3657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calculator" title="Icon of a calculator">
            <a:extLst>
              <a:ext uri="{FF2B5EF4-FFF2-40B4-BE49-F238E27FC236}">
                <a16:creationId xmlns:a16="http://schemas.microsoft.com/office/drawing/2014/main" id="{7D0D0F2B-E252-4E00-BBB9-3EC85ACEAC79}"/>
              </a:ext>
            </a:extLst>
          </p:cNvPr>
          <p:cNvSpPr>
            <a:spLocks noChangeAspect="1" noEditPoints="1"/>
          </p:cNvSpPr>
          <p:nvPr/>
        </p:nvSpPr>
        <p:spPr bwMode="auto">
          <a:xfrm>
            <a:off x="5613520" y="1209223"/>
            <a:ext cx="248801" cy="365708"/>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chair" title="Icon of a rocking chair">
            <a:extLst>
              <a:ext uri="{FF2B5EF4-FFF2-40B4-BE49-F238E27FC236}">
                <a16:creationId xmlns:a16="http://schemas.microsoft.com/office/drawing/2014/main" id="{560F2802-32CD-4E3A-A6FE-191E200659F4}"/>
              </a:ext>
            </a:extLst>
          </p:cNvPr>
          <p:cNvSpPr>
            <a:spLocks noChangeAspect="1" noEditPoints="1"/>
          </p:cNvSpPr>
          <p:nvPr/>
        </p:nvSpPr>
        <p:spPr bwMode="auto">
          <a:xfrm>
            <a:off x="11337426" y="3952038"/>
            <a:ext cx="330317" cy="365708"/>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riefcase" title="Icon of a briefcase">
            <a:extLst>
              <a:ext uri="{FF2B5EF4-FFF2-40B4-BE49-F238E27FC236}">
                <a16:creationId xmlns:a16="http://schemas.microsoft.com/office/drawing/2014/main" id="{996E37A0-2ABA-4A5F-B024-7F6052A67344}"/>
              </a:ext>
            </a:extLst>
          </p:cNvPr>
          <p:cNvSpPr>
            <a:spLocks noChangeAspect="1" noEditPoints="1"/>
          </p:cNvSpPr>
          <p:nvPr/>
        </p:nvSpPr>
        <p:spPr bwMode="auto">
          <a:xfrm>
            <a:off x="11274017" y="2139107"/>
            <a:ext cx="457135" cy="334490"/>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attery" title="Icon of a battery">
            <a:extLst>
              <a:ext uri="{FF2B5EF4-FFF2-40B4-BE49-F238E27FC236}">
                <a16:creationId xmlns:a16="http://schemas.microsoft.com/office/drawing/2014/main" id="{0B0EFDF5-E389-4CAB-9C7E-3E5C73FFFC1A}"/>
              </a:ext>
            </a:extLst>
          </p:cNvPr>
          <p:cNvSpPr>
            <a:spLocks noChangeAspect="1" noEditPoints="1"/>
          </p:cNvSpPr>
          <p:nvPr/>
        </p:nvSpPr>
        <p:spPr bwMode="auto">
          <a:xfrm>
            <a:off x="9354049" y="1283415"/>
            <a:ext cx="457135" cy="217326"/>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door" title="Icon of an open doorway">
            <a:extLst>
              <a:ext uri="{FF2B5EF4-FFF2-40B4-BE49-F238E27FC236}">
                <a16:creationId xmlns:a16="http://schemas.microsoft.com/office/drawing/2014/main" id="{3B052461-A67E-4FCF-AAC7-3D5695BE76A1}"/>
              </a:ext>
            </a:extLst>
          </p:cNvPr>
          <p:cNvSpPr>
            <a:spLocks noChangeAspect="1" noEditPoints="1"/>
          </p:cNvSpPr>
          <p:nvPr/>
        </p:nvSpPr>
        <p:spPr bwMode="auto">
          <a:xfrm>
            <a:off x="808514" y="3952038"/>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flag" title="Icon of a waving flag">
            <a:extLst>
              <a:ext uri="{FF2B5EF4-FFF2-40B4-BE49-F238E27FC236}">
                <a16:creationId xmlns:a16="http://schemas.microsoft.com/office/drawing/2014/main" id="{F21C0DF7-5FBA-4D26-A89D-56A97FD46D54}"/>
              </a:ext>
            </a:extLst>
          </p:cNvPr>
          <p:cNvSpPr>
            <a:spLocks noChangeAspect="1" noEditPoints="1"/>
          </p:cNvSpPr>
          <p:nvPr/>
        </p:nvSpPr>
        <p:spPr bwMode="auto">
          <a:xfrm>
            <a:off x="10400062" y="3037766"/>
            <a:ext cx="285079" cy="365708"/>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flag_4" title="Icon of two flags crossed over each other">
            <a:extLst>
              <a:ext uri="{FF2B5EF4-FFF2-40B4-BE49-F238E27FC236}">
                <a16:creationId xmlns:a16="http://schemas.microsoft.com/office/drawing/2014/main" id="{5ECFD367-858C-438B-A8D4-3DD9DFE36C89}"/>
              </a:ext>
            </a:extLst>
          </p:cNvPr>
          <p:cNvSpPr>
            <a:spLocks noChangeAspect="1" noEditPoints="1"/>
          </p:cNvSpPr>
          <p:nvPr/>
        </p:nvSpPr>
        <p:spPr bwMode="auto">
          <a:xfrm>
            <a:off x="11224228" y="3037766"/>
            <a:ext cx="556715" cy="365708"/>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2" name="target_2" title="Icon of a target with an arrow hitting the bullseye">
            <a:extLst>
              <a:ext uri="{FF2B5EF4-FFF2-40B4-BE49-F238E27FC236}">
                <a16:creationId xmlns:a16="http://schemas.microsoft.com/office/drawing/2014/main" id="{5D23173E-E42A-41E6-BBFE-636FFF1473A0}"/>
              </a:ext>
            </a:extLst>
          </p:cNvPr>
          <p:cNvSpPr>
            <a:spLocks noChangeAspect="1" noEditPoints="1"/>
          </p:cNvSpPr>
          <p:nvPr/>
        </p:nvSpPr>
        <p:spPr bwMode="auto">
          <a:xfrm>
            <a:off x="7479063" y="4866306"/>
            <a:ext cx="367172" cy="36570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3" name="megaphone" title="Icon of a megaphone">
            <a:extLst>
              <a:ext uri="{FF2B5EF4-FFF2-40B4-BE49-F238E27FC236}">
                <a16:creationId xmlns:a16="http://schemas.microsoft.com/office/drawing/2014/main" id="{942E6FDB-5DDB-43C7-99DF-62774BAF7DA5}"/>
              </a:ext>
            </a:extLst>
          </p:cNvPr>
          <p:cNvSpPr>
            <a:spLocks noChangeAspect="1" noEditPoints="1"/>
          </p:cNvSpPr>
          <p:nvPr/>
        </p:nvSpPr>
        <p:spPr bwMode="auto">
          <a:xfrm>
            <a:off x="2629401" y="3994380"/>
            <a:ext cx="457135" cy="28102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light" title="Icon of a lightbulb">
            <a:extLst>
              <a:ext uri="{FF2B5EF4-FFF2-40B4-BE49-F238E27FC236}">
                <a16:creationId xmlns:a16="http://schemas.microsoft.com/office/drawing/2014/main" id="{6FC0F3E7-BE57-4ECC-AB4E-E8FAAA0701E6}"/>
              </a:ext>
            </a:extLst>
          </p:cNvPr>
          <p:cNvSpPr>
            <a:spLocks noChangeAspect="1" noEditPoints="1"/>
          </p:cNvSpPr>
          <p:nvPr/>
        </p:nvSpPr>
        <p:spPr bwMode="auto">
          <a:xfrm>
            <a:off x="11345631" y="4916262"/>
            <a:ext cx="246324" cy="36570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pencil" title="Icon of a pencil">
            <a:extLst>
              <a:ext uri="{FF2B5EF4-FFF2-40B4-BE49-F238E27FC236}">
                <a16:creationId xmlns:a16="http://schemas.microsoft.com/office/drawing/2014/main" id="{68EF7747-AC8F-4633-A5E0-09CE0C7670BA}"/>
              </a:ext>
            </a:extLst>
          </p:cNvPr>
          <p:cNvSpPr>
            <a:spLocks noChangeAspect="1" noEditPoints="1"/>
          </p:cNvSpPr>
          <p:nvPr/>
        </p:nvSpPr>
        <p:spPr bwMode="auto">
          <a:xfrm>
            <a:off x="3635098" y="3037766"/>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scissors" title="Icon of scissors">
            <a:extLst>
              <a:ext uri="{FF2B5EF4-FFF2-40B4-BE49-F238E27FC236}">
                <a16:creationId xmlns:a16="http://schemas.microsoft.com/office/drawing/2014/main" id="{C8CB3F06-7CCB-4894-BF2E-422819B96B0D}"/>
              </a:ext>
            </a:extLst>
          </p:cNvPr>
          <p:cNvSpPr>
            <a:spLocks noChangeAspect="1" noEditPoints="1"/>
          </p:cNvSpPr>
          <p:nvPr/>
        </p:nvSpPr>
        <p:spPr bwMode="auto">
          <a:xfrm>
            <a:off x="7546650" y="1209223"/>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aloon" title="Icon of a balloon">
            <a:extLst>
              <a:ext uri="{FF2B5EF4-FFF2-40B4-BE49-F238E27FC236}">
                <a16:creationId xmlns:a16="http://schemas.microsoft.com/office/drawing/2014/main" id="{D282426A-A757-4D1A-ACB4-F550BC89714D}"/>
              </a:ext>
            </a:extLst>
          </p:cNvPr>
          <p:cNvSpPr>
            <a:spLocks noChangeAspect="1" noEditPoints="1"/>
          </p:cNvSpPr>
          <p:nvPr/>
        </p:nvSpPr>
        <p:spPr bwMode="auto">
          <a:xfrm>
            <a:off x="10409986" y="3952038"/>
            <a:ext cx="265231" cy="365708"/>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izza" title="Icon of a slice of pizza">
            <a:extLst>
              <a:ext uri="{FF2B5EF4-FFF2-40B4-BE49-F238E27FC236}">
                <a16:creationId xmlns:a16="http://schemas.microsoft.com/office/drawing/2014/main" id="{BB92A011-E309-4224-AA1C-50380FE9FF58}"/>
              </a:ext>
            </a:extLst>
          </p:cNvPr>
          <p:cNvSpPr>
            <a:spLocks noChangeAspect="1" noEditPoints="1"/>
          </p:cNvSpPr>
          <p:nvPr/>
        </p:nvSpPr>
        <p:spPr bwMode="auto">
          <a:xfrm>
            <a:off x="10406235" y="4866306"/>
            <a:ext cx="272731" cy="365708"/>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5" name="paint" title="Icon of a paint palette">
            <a:extLst>
              <a:ext uri="{FF2B5EF4-FFF2-40B4-BE49-F238E27FC236}">
                <a16:creationId xmlns:a16="http://schemas.microsoft.com/office/drawing/2014/main" id="{B08828C3-2C81-4213-B795-F6657F6575E9}"/>
              </a:ext>
            </a:extLst>
          </p:cNvPr>
          <p:cNvSpPr>
            <a:spLocks noChangeAspect="1" noEditPoints="1"/>
          </p:cNvSpPr>
          <p:nvPr/>
        </p:nvSpPr>
        <p:spPr bwMode="auto">
          <a:xfrm>
            <a:off x="5552728" y="3037766"/>
            <a:ext cx="370383" cy="365708"/>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maze" title="Icon of a maze">
            <a:extLst>
              <a:ext uri="{FF2B5EF4-FFF2-40B4-BE49-F238E27FC236}">
                <a16:creationId xmlns:a16="http://schemas.microsoft.com/office/drawing/2014/main" id="{AA6CF25A-59F6-40FD-9294-FFDCA4552F98}"/>
              </a:ext>
            </a:extLst>
          </p:cNvPr>
          <p:cNvSpPr>
            <a:spLocks noChangeAspect="1" noEditPoints="1"/>
          </p:cNvSpPr>
          <p:nvPr/>
        </p:nvSpPr>
        <p:spPr bwMode="auto">
          <a:xfrm>
            <a:off x="6515052" y="4866306"/>
            <a:ext cx="365707" cy="365708"/>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mbrella" title="Icon of an umbrella">
            <a:extLst>
              <a:ext uri="{FF2B5EF4-FFF2-40B4-BE49-F238E27FC236}">
                <a16:creationId xmlns:a16="http://schemas.microsoft.com/office/drawing/2014/main" id="{7122EE26-DE00-488E-A2F1-96AD6FC46445}"/>
              </a:ext>
            </a:extLst>
          </p:cNvPr>
          <p:cNvSpPr>
            <a:spLocks noChangeAspect="1" noEditPoints="1"/>
          </p:cNvSpPr>
          <p:nvPr/>
        </p:nvSpPr>
        <p:spPr bwMode="auto">
          <a:xfrm>
            <a:off x="9388435" y="3952038"/>
            <a:ext cx="388363" cy="365708"/>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drum" title="Icon of a drum with two drumsticks">
            <a:extLst>
              <a:ext uri="{FF2B5EF4-FFF2-40B4-BE49-F238E27FC236}">
                <a16:creationId xmlns:a16="http://schemas.microsoft.com/office/drawing/2014/main" id="{5F651ED2-CDAF-43EC-A3CC-0EE191B5FCE1}"/>
              </a:ext>
            </a:extLst>
          </p:cNvPr>
          <p:cNvSpPr>
            <a:spLocks noChangeAspect="1" noEditPoints="1"/>
          </p:cNvSpPr>
          <p:nvPr/>
        </p:nvSpPr>
        <p:spPr bwMode="auto">
          <a:xfrm>
            <a:off x="9394748" y="486630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AlarmClock_E919" title="Icon of an alarm clock">
            <a:extLst>
              <a:ext uri="{FF2B5EF4-FFF2-40B4-BE49-F238E27FC236}">
                <a16:creationId xmlns:a16="http://schemas.microsoft.com/office/drawing/2014/main" id="{0D38BBFF-1130-4B9C-BB0D-08B32C0951AF}"/>
              </a:ext>
            </a:extLst>
          </p:cNvPr>
          <p:cNvSpPr>
            <a:spLocks noChangeAspect="1" noEditPoints="1"/>
          </p:cNvSpPr>
          <p:nvPr/>
        </p:nvSpPr>
        <p:spPr bwMode="auto">
          <a:xfrm>
            <a:off x="742211" y="1209223"/>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Trophy2_F1AE" title="Icon of a trophy">
            <a:extLst>
              <a:ext uri="{FF2B5EF4-FFF2-40B4-BE49-F238E27FC236}">
                <a16:creationId xmlns:a16="http://schemas.microsoft.com/office/drawing/2014/main" id="{3521FC9E-2E44-41CF-B3A9-C97FC015B1AB}"/>
              </a:ext>
            </a:extLst>
          </p:cNvPr>
          <p:cNvSpPr>
            <a:spLocks noChangeAspect="1" noEditPoints="1"/>
          </p:cNvSpPr>
          <p:nvPr/>
        </p:nvSpPr>
        <p:spPr bwMode="auto">
          <a:xfrm>
            <a:off x="7465708" y="3037766"/>
            <a:ext cx="393882"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afe" title="Icon of a locked safe">
            <a:extLst>
              <a:ext uri="{FF2B5EF4-FFF2-40B4-BE49-F238E27FC236}">
                <a16:creationId xmlns:a16="http://schemas.microsoft.com/office/drawing/2014/main" id="{C1C5E813-6A9B-47E4-A356-16DEBE15D13B}"/>
              </a:ext>
            </a:extLst>
          </p:cNvPr>
          <p:cNvSpPr>
            <a:spLocks noChangeAspect="1" noEditPoints="1"/>
          </p:cNvSpPr>
          <p:nvPr/>
        </p:nvSpPr>
        <p:spPr bwMode="auto">
          <a:xfrm>
            <a:off x="4605414" y="2123496"/>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Ribbon2_F19B" title="Icon of a star shaped ribbon">
            <a:extLst>
              <a:ext uri="{FF2B5EF4-FFF2-40B4-BE49-F238E27FC236}">
                <a16:creationId xmlns:a16="http://schemas.microsoft.com/office/drawing/2014/main" id="{4DD9B487-035D-4A75-9ECD-8E9814048C22}"/>
              </a:ext>
            </a:extLst>
          </p:cNvPr>
          <p:cNvSpPr>
            <a:spLocks noChangeAspect="1" noEditPoints="1"/>
          </p:cNvSpPr>
          <p:nvPr/>
        </p:nvSpPr>
        <p:spPr bwMode="auto">
          <a:xfrm>
            <a:off x="8492076" y="3037766"/>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Ribbon_E9D1" title="Icon of a ribbon">
            <a:extLst>
              <a:ext uri="{FF2B5EF4-FFF2-40B4-BE49-F238E27FC236}">
                <a16:creationId xmlns:a16="http://schemas.microsoft.com/office/drawing/2014/main" id="{4FA2BC2A-8E5D-49A4-9B2E-4C0523B30FFE}"/>
              </a:ext>
            </a:extLst>
          </p:cNvPr>
          <p:cNvSpPr>
            <a:spLocks noChangeAspect="1" noEditPoints="1"/>
          </p:cNvSpPr>
          <p:nvPr/>
        </p:nvSpPr>
        <p:spPr bwMode="auto">
          <a:xfrm>
            <a:off x="9469693" y="3037766"/>
            <a:ext cx="225849"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Processing_E9F5" title="Icon of two interlocked gears">
            <a:extLst>
              <a:ext uri="{FF2B5EF4-FFF2-40B4-BE49-F238E27FC236}">
                <a16:creationId xmlns:a16="http://schemas.microsoft.com/office/drawing/2014/main" id="{5F3609F1-2EA0-4268-8531-6110150C8515}"/>
              </a:ext>
            </a:extLst>
          </p:cNvPr>
          <p:cNvSpPr>
            <a:spLocks noChangeAspect="1" noEditPoints="1"/>
          </p:cNvSpPr>
          <p:nvPr/>
        </p:nvSpPr>
        <p:spPr bwMode="auto">
          <a:xfrm>
            <a:off x="3608003" y="4866306"/>
            <a:ext cx="419903"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pin" title="Icon of a pushpin">
            <a:extLst>
              <a:ext uri="{FF2B5EF4-FFF2-40B4-BE49-F238E27FC236}">
                <a16:creationId xmlns:a16="http://schemas.microsoft.com/office/drawing/2014/main" id="{346045B3-1011-4A4C-BEAC-05121664255D}"/>
              </a:ext>
            </a:extLst>
          </p:cNvPr>
          <p:cNvSpPr>
            <a:spLocks noChangeAspect="1" noEditPoints="1"/>
          </p:cNvSpPr>
          <p:nvPr/>
        </p:nvSpPr>
        <p:spPr bwMode="auto">
          <a:xfrm>
            <a:off x="1669417" y="2192982"/>
            <a:ext cx="457135" cy="226739"/>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MusicAlbum_E93C" title="Icon of a CD">
            <a:extLst>
              <a:ext uri="{FF2B5EF4-FFF2-40B4-BE49-F238E27FC236}">
                <a16:creationId xmlns:a16="http://schemas.microsoft.com/office/drawing/2014/main" id="{258CD75E-6D01-45B7-A7BF-887038A92B45}"/>
              </a:ext>
            </a:extLst>
          </p:cNvPr>
          <p:cNvSpPr>
            <a:spLocks noChangeAspect="1" noEditPoints="1"/>
          </p:cNvSpPr>
          <p:nvPr/>
        </p:nvSpPr>
        <p:spPr bwMode="auto">
          <a:xfrm>
            <a:off x="4595173" y="3952038"/>
            <a:ext cx="365529"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Microphone_E720" title="Icon of a microphone">
            <a:extLst>
              <a:ext uri="{FF2B5EF4-FFF2-40B4-BE49-F238E27FC236}">
                <a16:creationId xmlns:a16="http://schemas.microsoft.com/office/drawing/2014/main" id="{DAFC9D6D-D267-4B2C-8CAC-08C5A9D1DF3E}"/>
              </a:ext>
            </a:extLst>
          </p:cNvPr>
          <p:cNvSpPr>
            <a:spLocks noChangeAspect="1" noEditPoints="1"/>
          </p:cNvSpPr>
          <p:nvPr/>
        </p:nvSpPr>
        <p:spPr bwMode="auto">
          <a:xfrm>
            <a:off x="3696110" y="3952038"/>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2674172" y="2123496"/>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0"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7434082" y="4012998"/>
            <a:ext cx="457135"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Giftbox_EC1F" title="Icon of a gift wrapped box">
            <a:extLst>
              <a:ext uri="{FF2B5EF4-FFF2-40B4-BE49-F238E27FC236}">
                <a16:creationId xmlns:a16="http://schemas.microsoft.com/office/drawing/2014/main" id="{7948536B-0633-4E95-9FB0-C72E10EA0BEA}"/>
              </a:ext>
            </a:extLst>
          </p:cNvPr>
          <p:cNvSpPr>
            <a:spLocks noChangeAspect="1" noEditPoints="1"/>
          </p:cNvSpPr>
          <p:nvPr/>
        </p:nvSpPr>
        <p:spPr bwMode="auto">
          <a:xfrm>
            <a:off x="9399359" y="2123496"/>
            <a:ext cx="366517" cy="365708"/>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flashlight" title="Icon of a flashlight">
            <a:extLst>
              <a:ext uri="{FF2B5EF4-FFF2-40B4-BE49-F238E27FC236}">
                <a16:creationId xmlns:a16="http://schemas.microsoft.com/office/drawing/2014/main" id="{68556D76-180E-48E8-BD85-F1E16962404B}"/>
              </a:ext>
            </a:extLst>
          </p:cNvPr>
          <p:cNvSpPr>
            <a:spLocks noChangeAspect="1" noEditPoints="1"/>
          </p:cNvSpPr>
          <p:nvPr/>
        </p:nvSpPr>
        <p:spPr bwMode="auto">
          <a:xfrm>
            <a:off x="3589385" y="1264247"/>
            <a:ext cx="457135" cy="255660"/>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2" name="FeatureRequest_EBE9" title="Icon of a ballot box">
            <a:extLst>
              <a:ext uri="{FF2B5EF4-FFF2-40B4-BE49-F238E27FC236}">
                <a16:creationId xmlns:a16="http://schemas.microsoft.com/office/drawing/2014/main" id="{EC90F1FE-99A0-4925-82BC-7700B2CFF690}"/>
              </a:ext>
            </a:extLst>
          </p:cNvPr>
          <p:cNvSpPr>
            <a:spLocks noChangeAspect="1" noEditPoints="1"/>
          </p:cNvSpPr>
          <p:nvPr/>
        </p:nvSpPr>
        <p:spPr bwMode="auto">
          <a:xfrm>
            <a:off x="7501443" y="2123496"/>
            <a:ext cx="322415" cy="365708"/>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6" name="Dictionary_E82D" title="Icon of a book">
            <a:extLst>
              <a:ext uri="{FF2B5EF4-FFF2-40B4-BE49-F238E27FC236}">
                <a16:creationId xmlns:a16="http://schemas.microsoft.com/office/drawing/2014/main" id="{4CB71C1A-CE1C-44B0-8C03-6079D14E1158}"/>
              </a:ext>
            </a:extLst>
          </p:cNvPr>
          <p:cNvSpPr>
            <a:spLocks noChangeAspect="1" noEditPoints="1"/>
          </p:cNvSpPr>
          <p:nvPr/>
        </p:nvSpPr>
        <p:spPr bwMode="auto">
          <a:xfrm>
            <a:off x="1751676" y="3037766"/>
            <a:ext cx="292620"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0" name="DeveloperTools_EC7A" title="Icon of a wrench and a screwdriver">
            <a:extLst>
              <a:ext uri="{FF2B5EF4-FFF2-40B4-BE49-F238E27FC236}">
                <a16:creationId xmlns:a16="http://schemas.microsoft.com/office/drawing/2014/main" id="{E846F75E-A34B-4AA5-A75C-3D5F216BDB3C}"/>
              </a:ext>
            </a:extLst>
          </p:cNvPr>
          <p:cNvSpPr>
            <a:spLocks noChangeAspect="1" noEditPoints="1"/>
          </p:cNvSpPr>
          <p:nvPr/>
        </p:nvSpPr>
        <p:spPr bwMode="auto">
          <a:xfrm>
            <a:off x="11386536" y="1209223"/>
            <a:ext cx="232098" cy="36570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4" name="cone" title="Icon of a traffic cone">
            <a:extLst>
              <a:ext uri="{FF2B5EF4-FFF2-40B4-BE49-F238E27FC236}">
                <a16:creationId xmlns:a16="http://schemas.microsoft.com/office/drawing/2014/main" id="{2A28F5CA-7A15-4D47-9328-C277F0E6A569}"/>
              </a:ext>
            </a:extLst>
          </p:cNvPr>
          <p:cNvSpPr>
            <a:spLocks noChangeAspect="1" noEditPoints="1"/>
          </p:cNvSpPr>
          <p:nvPr/>
        </p:nvSpPr>
        <p:spPr bwMode="auto">
          <a:xfrm>
            <a:off x="4593436" y="4866306"/>
            <a:ext cx="369003" cy="365708"/>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8" name="clock_10" title="Icon of an hourglass">
            <a:extLst>
              <a:ext uri="{FF2B5EF4-FFF2-40B4-BE49-F238E27FC236}">
                <a16:creationId xmlns:a16="http://schemas.microsoft.com/office/drawing/2014/main" id="{C22E4F02-9C1D-45DC-B6B4-D99B92CB6A91}"/>
              </a:ext>
            </a:extLst>
          </p:cNvPr>
          <p:cNvSpPr>
            <a:spLocks noChangeAspect="1" noEditPoints="1"/>
          </p:cNvSpPr>
          <p:nvPr/>
        </p:nvSpPr>
        <p:spPr bwMode="auto">
          <a:xfrm>
            <a:off x="1715769" y="1209223"/>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2" name="camera" title="Icon of a camera">
            <a:extLst>
              <a:ext uri="{FF2B5EF4-FFF2-40B4-BE49-F238E27FC236}">
                <a16:creationId xmlns:a16="http://schemas.microsoft.com/office/drawing/2014/main" id="{F116ECFC-D3E4-4346-801B-5D407C2454CD}"/>
              </a:ext>
            </a:extLst>
          </p:cNvPr>
          <p:cNvSpPr>
            <a:spLocks noChangeAspect="1" noEditPoints="1"/>
          </p:cNvSpPr>
          <p:nvPr/>
        </p:nvSpPr>
        <p:spPr bwMode="auto">
          <a:xfrm>
            <a:off x="8394066" y="1208833"/>
            <a:ext cx="457135" cy="366490"/>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6" name="Brush" title="Icon of a paintbrush">
            <a:extLst>
              <a:ext uri="{FF2B5EF4-FFF2-40B4-BE49-F238E27FC236}">
                <a16:creationId xmlns:a16="http://schemas.microsoft.com/office/drawing/2014/main" id="{9B43F086-6975-4E64-B997-655D72D4F26D}"/>
              </a:ext>
            </a:extLst>
          </p:cNvPr>
          <p:cNvSpPr>
            <a:spLocks noChangeAspect="1" noEditPoints="1"/>
          </p:cNvSpPr>
          <p:nvPr/>
        </p:nvSpPr>
        <p:spPr bwMode="auto">
          <a:xfrm>
            <a:off x="4525030" y="3037766"/>
            <a:ext cx="505815" cy="365708"/>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0" name="Books" title="Icon of a stack of books">
            <a:extLst>
              <a:ext uri="{FF2B5EF4-FFF2-40B4-BE49-F238E27FC236}">
                <a16:creationId xmlns:a16="http://schemas.microsoft.com/office/drawing/2014/main" id="{0A05864E-38C3-49E1-BC77-B885CBDD2D9C}"/>
              </a:ext>
            </a:extLst>
          </p:cNvPr>
          <p:cNvSpPr>
            <a:spLocks noChangeAspect="1" noEditPoints="1"/>
          </p:cNvSpPr>
          <p:nvPr/>
        </p:nvSpPr>
        <p:spPr bwMode="auto">
          <a:xfrm>
            <a:off x="706415" y="3037766"/>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4" name="book_2" title="Icon of a book and a pencil">
            <a:extLst>
              <a:ext uri="{FF2B5EF4-FFF2-40B4-BE49-F238E27FC236}">
                <a16:creationId xmlns:a16="http://schemas.microsoft.com/office/drawing/2014/main" id="{4BAEA4A2-6058-4353-B5EC-B2033D15F052}"/>
              </a:ext>
            </a:extLst>
          </p:cNvPr>
          <p:cNvSpPr>
            <a:spLocks noChangeAspect="1" noEditPoints="1"/>
          </p:cNvSpPr>
          <p:nvPr/>
        </p:nvSpPr>
        <p:spPr bwMode="auto">
          <a:xfrm>
            <a:off x="2657652" y="3037766"/>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bicycle" title="Icon of a bicycle">
            <a:extLst>
              <a:ext uri="{FF2B5EF4-FFF2-40B4-BE49-F238E27FC236}">
                <a16:creationId xmlns:a16="http://schemas.microsoft.com/office/drawing/2014/main" id="{408AAED9-FF1D-4FB0-B91F-71A36C3249AB}"/>
              </a:ext>
            </a:extLst>
          </p:cNvPr>
          <p:cNvSpPr>
            <a:spLocks noChangeAspect="1" noEditPoints="1"/>
          </p:cNvSpPr>
          <p:nvPr/>
        </p:nvSpPr>
        <p:spPr bwMode="auto">
          <a:xfrm>
            <a:off x="8394066" y="4000537"/>
            <a:ext cx="457135" cy="268710"/>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2" name="Beaker_F196" title="Icon of a scientific flask with liquid in it">
            <a:extLst>
              <a:ext uri="{FF2B5EF4-FFF2-40B4-BE49-F238E27FC236}">
                <a16:creationId xmlns:a16="http://schemas.microsoft.com/office/drawing/2014/main" id="{9B83E443-6069-4AF3-B298-6C673F432FA4}"/>
              </a:ext>
            </a:extLst>
          </p:cNvPr>
          <p:cNvSpPr>
            <a:spLocks noChangeAspect="1" noEditPoints="1"/>
          </p:cNvSpPr>
          <p:nvPr/>
        </p:nvSpPr>
        <p:spPr bwMode="auto">
          <a:xfrm>
            <a:off x="5579666" y="486630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6" name="bag" title="Icon of a handbag">
            <a:extLst>
              <a:ext uri="{FF2B5EF4-FFF2-40B4-BE49-F238E27FC236}">
                <a16:creationId xmlns:a16="http://schemas.microsoft.com/office/drawing/2014/main" id="{1615972B-79FE-432A-94F9-00D8D8C3F6BB}"/>
              </a:ext>
            </a:extLst>
          </p:cNvPr>
          <p:cNvSpPr>
            <a:spLocks noChangeAspect="1" noEditPoints="1"/>
          </p:cNvSpPr>
          <p:nvPr/>
        </p:nvSpPr>
        <p:spPr bwMode="auto">
          <a:xfrm>
            <a:off x="6549677" y="2123496"/>
            <a:ext cx="296454"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0" name="attach" title="Icon of a paperclip">
            <a:extLst>
              <a:ext uri="{FF2B5EF4-FFF2-40B4-BE49-F238E27FC236}">
                <a16:creationId xmlns:a16="http://schemas.microsoft.com/office/drawing/2014/main" id="{1A1B9E49-65CD-4181-8D7D-6F624872166B}"/>
              </a:ext>
            </a:extLst>
          </p:cNvPr>
          <p:cNvSpPr>
            <a:spLocks noChangeAspect="1"/>
          </p:cNvSpPr>
          <p:nvPr/>
        </p:nvSpPr>
        <p:spPr bwMode="auto">
          <a:xfrm>
            <a:off x="868113" y="2123496"/>
            <a:ext cx="13977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4" name="Archive_F03F" title="Icon of an archival box">
            <a:extLst>
              <a:ext uri="{FF2B5EF4-FFF2-40B4-BE49-F238E27FC236}">
                <a16:creationId xmlns:a16="http://schemas.microsoft.com/office/drawing/2014/main" id="{ABC0C810-E2BE-4B87-98A0-58FDF2916F06}"/>
              </a:ext>
            </a:extLst>
          </p:cNvPr>
          <p:cNvSpPr>
            <a:spLocks noChangeAspect="1" noEditPoints="1"/>
          </p:cNvSpPr>
          <p:nvPr/>
        </p:nvSpPr>
        <p:spPr bwMode="auto">
          <a:xfrm>
            <a:off x="8411776" y="2123496"/>
            <a:ext cx="421717" cy="365708"/>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8" name="Product_ECDC" title="Icon of a box">
            <a:extLst>
              <a:ext uri="{FF2B5EF4-FFF2-40B4-BE49-F238E27FC236}">
                <a16:creationId xmlns:a16="http://schemas.microsoft.com/office/drawing/2014/main" id="{4FD863D6-ED6C-41F5-80F6-DD2844F001AB}"/>
              </a:ext>
            </a:extLst>
          </p:cNvPr>
          <p:cNvSpPr>
            <a:spLocks noChangeAspect="1" noEditPoints="1"/>
          </p:cNvSpPr>
          <p:nvPr/>
        </p:nvSpPr>
        <p:spPr bwMode="auto">
          <a:xfrm>
            <a:off x="10330748" y="2068010"/>
            <a:ext cx="423706" cy="476683"/>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7" name="Lock" title="Icon of a padlock">
            <a:extLst>
              <a:ext uri="{FF2B5EF4-FFF2-40B4-BE49-F238E27FC236}">
                <a16:creationId xmlns:a16="http://schemas.microsoft.com/office/drawing/2014/main" id="{D03128B5-46B1-433D-A6A5-B5BD7C570998}"/>
              </a:ext>
            </a:extLst>
          </p:cNvPr>
          <p:cNvSpPr>
            <a:spLocks noChangeAspect="1" noEditPoints="1"/>
          </p:cNvSpPr>
          <p:nvPr/>
        </p:nvSpPr>
        <p:spPr bwMode="auto">
          <a:xfrm>
            <a:off x="3654416" y="2077782"/>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1"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731960" y="3906324"/>
            <a:ext cx="332049" cy="457135"/>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6" name="GameArt64_EF05" title="Icon of a chess pawn and spade">
            <a:extLst>
              <a:ext uri="{FF2B5EF4-FFF2-40B4-BE49-F238E27FC236}">
                <a16:creationId xmlns:a16="http://schemas.microsoft.com/office/drawing/2014/main" id="{8468D932-040C-4769-ABCF-9205C53044D9}"/>
              </a:ext>
            </a:extLst>
          </p:cNvPr>
          <p:cNvSpPr>
            <a:spLocks noChangeAspect="1" noEditPoints="1"/>
          </p:cNvSpPr>
          <p:nvPr/>
        </p:nvSpPr>
        <p:spPr bwMode="auto">
          <a:xfrm>
            <a:off x="8419961" y="4866306"/>
            <a:ext cx="405345" cy="365708"/>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 name="Remote" title="Icon of a remote control">
            <a:extLst>
              <a:ext uri="{FF2B5EF4-FFF2-40B4-BE49-F238E27FC236}">
                <a16:creationId xmlns:a16="http://schemas.microsoft.com/office/drawing/2014/main" id="{D3A4DBC4-A5CB-42B1-BCCA-57AA054294A0}"/>
              </a:ext>
            </a:extLst>
          </p:cNvPr>
          <p:cNvSpPr>
            <a:spLocks noChangeAspect="1" noEditPoints="1"/>
          </p:cNvSpPr>
          <p:nvPr/>
        </p:nvSpPr>
        <p:spPr bwMode="auto">
          <a:xfrm>
            <a:off x="843367" y="4820593"/>
            <a:ext cx="189270" cy="457135"/>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 name="Manufacturing_E99C" title="Icon of a robotic arm">
            <a:extLst>
              <a:ext uri="{FF2B5EF4-FFF2-40B4-BE49-F238E27FC236}">
                <a16:creationId xmlns:a16="http://schemas.microsoft.com/office/drawing/2014/main" id="{3204100C-6361-4ECF-95E8-BC461B52B377}"/>
              </a:ext>
            </a:extLst>
          </p:cNvPr>
          <p:cNvSpPr>
            <a:spLocks noChangeAspect="1" noEditPoints="1"/>
          </p:cNvSpPr>
          <p:nvPr/>
        </p:nvSpPr>
        <p:spPr bwMode="auto">
          <a:xfrm>
            <a:off x="1710931" y="4866306"/>
            <a:ext cx="374109" cy="3657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magnify" title="Icon of a magnifying glass">
            <a:extLst>
              <a:ext uri="{FF2B5EF4-FFF2-40B4-BE49-F238E27FC236}">
                <a16:creationId xmlns:a16="http://schemas.microsoft.com/office/drawing/2014/main" id="{545F6AFF-1812-487B-AC87-29ABD621F1C8}"/>
              </a:ext>
            </a:extLst>
          </p:cNvPr>
          <p:cNvSpPr>
            <a:spLocks noChangeAspect="1" noEditPoints="1"/>
          </p:cNvSpPr>
          <p:nvPr/>
        </p:nvSpPr>
        <p:spPr bwMode="auto">
          <a:xfrm flipH="1">
            <a:off x="10356184" y="1209223"/>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headphones" title="Icon of headphones">
            <a:extLst>
              <a:ext uri="{FF2B5EF4-FFF2-40B4-BE49-F238E27FC236}">
                <a16:creationId xmlns:a16="http://schemas.microsoft.com/office/drawing/2014/main" id="{6A2C362E-2D36-44A9-BCD4-9BBBB2FF40EB}"/>
              </a:ext>
            </a:extLst>
          </p:cNvPr>
          <p:cNvSpPr>
            <a:spLocks noChangeAspect="1" noEditPoints="1"/>
          </p:cNvSpPr>
          <p:nvPr/>
        </p:nvSpPr>
        <p:spPr bwMode="auto">
          <a:xfrm>
            <a:off x="5573201" y="3952038"/>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heaphones_2" title="Icon of a headset with a microphone">
            <a:extLst>
              <a:ext uri="{FF2B5EF4-FFF2-40B4-BE49-F238E27FC236}">
                <a16:creationId xmlns:a16="http://schemas.microsoft.com/office/drawing/2014/main" id="{07D04EB7-7216-42C3-B6F6-55E206385626}"/>
              </a:ext>
            </a:extLst>
          </p:cNvPr>
          <p:cNvSpPr>
            <a:spLocks noChangeAspect="1" noEditPoints="1"/>
          </p:cNvSpPr>
          <p:nvPr/>
        </p:nvSpPr>
        <p:spPr bwMode="auto">
          <a:xfrm>
            <a:off x="6557539" y="3952038"/>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 name="Funnel" title="Icon of a funnel">
            <a:extLst>
              <a:ext uri="{FF2B5EF4-FFF2-40B4-BE49-F238E27FC236}">
                <a16:creationId xmlns:a16="http://schemas.microsoft.com/office/drawing/2014/main" id="{D8F66D17-DF60-4375-B7FB-9F45E62181E1}"/>
              </a:ext>
            </a:extLst>
          </p:cNvPr>
          <p:cNvSpPr>
            <a:spLocks noChangeAspect="1"/>
          </p:cNvSpPr>
          <p:nvPr/>
        </p:nvSpPr>
        <p:spPr bwMode="auto">
          <a:xfrm>
            <a:off x="4566435" y="1209223"/>
            <a:ext cx="423004" cy="365708"/>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1"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6526900" y="3037766"/>
            <a:ext cx="342011" cy="3657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5"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2660436" y="4866306"/>
            <a:ext cx="395067" cy="36570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Clock_E917" title="Icon of a clock">
            <a:extLst>
              <a:ext uri="{FF2B5EF4-FFF2-40B4-BE49-F238E27FC236}">
                <a16:creationId xmlns:a16="http://schemas.microsoft.com/office/drawing/2014/main" id="{B41CCA0C-EB78-4C3F-B087-9465B85CAE60}"/>
              </a:ext>
            </a:extLst>
          </p:cNvPr>
          <p:cNvSpPr>
            <a:spLocks noChangeAspect="1" noEditPoints="1"/>
          </p:cNvSpPr>
          <p:nvPr/>
        </p:nvSpPr>
        <p:spPr bwMode="auto">
          <a:xfrm>
            <a:off x="2674172" y="1209223"/>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50853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69" cy="457135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PEOPLE  /  HEALTH</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Person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pair, partners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partners,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Family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centric, contact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Presenter, speaker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talk, chat, message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 support, helpline, telemarketer, assistant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 share, collaborate, switch user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personal 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Receive, download information, people 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collaboration, meeting, manager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effort, teamwork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Recognition, award, VIP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Handshake, partner, meeting, agreement, commitment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Location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presenter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Bicyclist, rider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 worker, under construction, manual labor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 climber, rock climber,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person with a disability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 rekindled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Heartbeat, alive, life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Diagnostic, heartbeat, heartrate monitor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Pulse, heartbeat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 first-aid, medicine, medical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Laugh, happy, smile, ecstatic, funny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Smile, happy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Sad, frown, upset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sight, see, eyesight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Brain, thought, thinking,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memory, intelligence, idea</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1696574"/>
                  </a:ext>
                </a:extLst>
              </a:tr>
            </a:tbl>
          </a:graphicData>
        </a:graphic>
      </p:graphicFrame>
      <p:graphicFrame>
        <p:nvGraphicFramePr>
          <p:cNvPr id="92" name="Table 91">
            <a:extLst>
              <a:ext uri="{FF2B5EF4-FFF2-40B4-BE49-F238E27FC236}">
                <a16:creationId xmlns:a16="http://schemas.microsoft.com/office/drawing/2014/main" id="{C189C986-D1A6-4BF6-B158-4471BC542343}"/>
              </a:ext>
            </a:extLst>
          </p:cNvPr>
          <p:cNvGraphicFramePr>
            <a:graphicFrameLocks noGrp="1"/>
          </p:cNvGraphicFramePr>
          <p:nvPr/>
        </p:nvGraphicFramePr>
        <p:xfrm>
          <a:off x="458010" y="4722909"/>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PHOTO  /  VIDEO</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 album</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flash, remote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film, movie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32" name="girl" title="Icon of a young woman">
            <a:extLst>
              <a:ext uri="{FF2B5EF4-FFF2-40B4-BE49-F238E27FC236}">
                <a16:creationId xmlns:a16="http://schemas.microsoft.com/office/drawing/2014/main" id="{053C5A22-44E1-4F48-B15B-F6CC41195C56}"/>
              </a:ext>
            </a:extLst>
          </p:cNvPr>
          <p:cNvSpPr>
            <a:spLocks noChangeAspect="1" noEditPoints="1"/>
          </p:cNvSpPr>
          <p:nvPr/>
        </p:nvSpPr>
        <p:spPr bwMode="auto">
          <a:xfrm>
            <a:off x="10388208" y="1209223"/>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personal_connect" title="Icon of a person with two bidirectional arrows below them">
            <a:extLst>
              <a:ext uri="{FF2B5EF4-FFF2-40B4-BE49-F238E27FC236}">
                <a16:creationId xmlns:a16="http://schemas.microsoft.com/office/drawing/2014/main" id="{7452F361-432F-4C90-9896-B47EB7D32136}"/>
              </a:ext>
            </a:extLst>
          </p:cNvPr>
          <p:cNvSpPr>
            <a:spLocks noChangeAspect="1" noEditPoints="1"/>
          </p:cNvSpPr>
          <p:nvPr/>
        </p:nvSpPr>
        <p:spPr bwMode="auto">
          <a:xfrm>
            <a:off x="5626348" y="2123496"/>
            <a:ext cx="223145" cy="365708"/>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11362101" y="1209223"/>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ID" title="Icon of a person with three stacked lines of text to the right of them">
            <a:extLst>
              <a:ext uri="{FF2B5EF4-FFF2-40B4-BE49-F238E27FC236}">
                <a16:creationId xmlns:a16="http://schemas.microsoft.com/office/drawing/2014/main" id="{DD35A619-B68C-4371-816C-5D8E276821E1}"/>
              </a:ext>
            </a:extLst>
          </p:cNvPr>
          <p:cNvSpPr>
            <a:spLocks noChangeAspect="1" noEditPoints="1"/>
          </p:cNvSpPr>
          <p:nvPr/>
        </p:nvSpPr>
        <p:spPr bwMode="auto">
          <a:xfrm>
            <a:off x="709433"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manager" title="Icon of three people with lines connecting them">
            <a:extLst>
              <a:ext uri="{FF2B5EF4-FFF2-40B4-BE49-F238E27FC236}">
                <a16:creationId xmlns:a16="http://schemas.microsoft.com/office/drawing/2014/main" id="{06484BE9-73D9-41C6-A8FA-B656BE5FFA74}"/>
              </a:ext>
            </a:extLst>
          </p:cNvPr>
          <p:cNvSpPr>
            <a:spLocks noChangeAspect="1" noEditPoints="1"/>
          </p:cNvSpPr>
          <p:nvPr/>
        </p:nvSpPr>
        <p:spPr bwMode="auto">
          <a:xfrm>
            <a:off x="8441219" y="2123496"/>
            <a:ext cx="362829" cy="36570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4" title="Icon of a person">
            <a:extLst>
              <a:ext uri="{FF2B5EF4-FFF2-40B4-BE49-F238E27FC236}">
                <a16:creationId xmlns:a16="http://schemas.microsoft.com/office/drawing/2014/main" id="{E917B9D2-D8D5-4ACB-B36A-EC712DF26054}"/>
              </a:ext>
            </a:extLst>
          </p:cNvPr>
          <p:cNvSpPr>
            <a:spLocks noChangeAspect="1" noEditPoints="1"/>
          </p:cNvSpPr>
          <p:nvPr/>
        </p:nvSpPr>
        <p:spPr bwMode="auto">
          <a:xfrm>
            <a:off x="774444" y="1209223"/>
            <a:ext cx="327115" cy="3657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eople_5" title="Icon of a person with a box around them">
            <a:extLst>
              <a:ext uri="{FF2B5EF4-FFF2-40B4-BE49-F238E27FC236}">
                <a16:creationId xmlns:a16="http://schemas.microsoft.com/office/drawing/2014/main" id="{845FCC95-7813-4D80-8C74-09421DAECD3E}"/>
              </a:ext>
            </a:extLst>
          </p:cNvPr>
          <p:cNvSpPr>
            <a:spLocks noChangeAspect="1" noEditPoints="1"/>
          </p:cNvSpPr>
          <p:nvPr/>
        </p:nvSpPr>
        <p:spPr bwMode="auto">
          <a:xfrm>
            <a:off x="4594355"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eople_6" title="Icon of a person with a screen behind them">
            <a:extLst>
              <a:ext uri="{FF2B5EF4-FFF2-40B4-BE49-F238E27FC236}">
                <a16:creationId xmlns:a16="http://schemas.microsoft.com/office/drawing/2014/main" id="{9506BBC5-4610-4122-A309-891695315ACF}"/>
              </a:ext>
            </a:extLst>
          </p:cNvPr>
          <p:cNvSpPr>
            <a:spLocks noChangeAspect="1" noEditPoints="1"/>
          </p:cNvSpPr>
          <p:nvPr/>
        </p:nvSpPr>
        <p:spPr bwMode="auto">
          <a:xfrm>
            <a:off x="5554338"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people_8" title="Icon of two people with an arrow pointing to the right">
            <a:extLst>
              <a:ext uri="{FF2B5EF4-FFF2-40B4-BE49-F238E27FC236}">
                <a16:creationId xmlns:a16="http://schemas.microsoft.com/office/drawing/2014/main" id="{82A5067B-E8D9-4C30-BD30-A770E4D10472}"/>
              </a:ext>
            </a:extLst>
          </p:cNvPr>
          <p:cNvSpPr>
            <a:spLocks noChangeAspect="1" noEditPoints="1"/>
          </p:cNvSpPr>
          <p:nvPr/>
        </p:nvSpPr>
        <p:spPr bwMode="auto">
          <a:xfrm>
            <a:off x="6502758" y="2123496"/>
            <a:ext cx="390294" cy="365708"/>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people_12" title="Icon of three people">
            <a:extLst>
              <a:ext uri="{FF2B5EF4-FFF2-40B4-BE49-F238E27FC236}">
                <a16:creationId xmlns:a16="http://schemas.microsoft.com/office/drawing/2014/main" id="{91DDF735-D1C6-45FB-B2CF-CE37E455C9A8}"/>
              </a:ext>
            </a:extLst>
          </p:cNvPr>
          <p:cNvSpPr>
            <a:spLocks noChangeAspect="1" noEditPoints="1"/>
          </p:cNvSpPr>
          <p:nvPr/>
        </p:nvSpPr>
        <p:spPr bwMode="auto">
          <a:xfrm>
            <a:off x="2643647" y="1209223"/>
            <a:ext cx="428644" cy="36570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people_15" title="Icon of a person behind a podium">
            <a:extLst>
              <a:ext uri="{FF2B5EF4-FFF2-40B4-BE49-F238E27FC236}">
                <a16:creationId xmlns:a16="http://schemas.microsoft.com/office/drawing/2014/main" id="{FF0CCD58-9678-49C5-975E-D978972D92F4}"/>
              </a:ext>
            </a:extLst>
          </p:cNvPr>
          <p:cNvSpPr>
            <a:spLocks noChangeAspect="1" noEditPoints="1"/>
          </p:cNvSpPr>
          <p:nvPr/>
        </p:nvSpPr>
        <p:spPr bwMode="auto">
          <a:xfrm>
            <a:off x="1747836" y="3037766"/>
            <a:ext cx="300297" cy="365708"/>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people_18" title="Icon of a man">
            <a:extLst>
              <a:ext uri="{FF2B5EF4-FFF2-40B4-BE49-F238E27FC236}">
                <a16:creationId xmlns:a16="http://schemas.microsoft.com/office/drawing/2014/main" id="{295A0BB3-A571-4899-8AF3-9D2693C286A2}"/>
              </a:ext>
            </a:extLst>
          </p:cNvPr>
          <p:cNvSpPr>
            <a:spLocks noChangeAspect="1" noEditPoints="1"/>
          </p:cNvSpPr>
          <p:nvPr/>
        </p:nvSpPr>
        <p:spPr bwMode="auto">
          <a:xfrm>
            <a:off x="9501503" y="1186368"/>
            <a:ext cx="162227" cy="411421"/>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people_19" title="Icon of a person standing on a circle">
            <a:extLst>
              <a:ext uri="{FF2B5EF4-FFF2-40B4-BE49-F238E27FC236}">
                <a16:creationId xmlns:a16="http://schemas.microsoft.com/office/drawing/2014/main" id="{DA47F1A3-AD69-4B82-B146-9AE0E9FCF65F}"/>
              </a:ext>
            </a:extLst>
          </p:cNvPr>
          <p:cNvSpPr>
            <a:spLocks noChangeAspect="1" noEditPoints="1"/>
          </p:cNvSpPr>
          <p:nvPr/>
        </p:nvSpPr>
        <p:spPr bwMode="auto">
          <a:xfrm>
            <a:off x="779080" y="3014910"/>
            <a:ext cx="317843" cy="411421"/>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eople_7" title="Icon of two people">
            <a:extLst>
              <a:ext uri="{FF2B5EF4-FFF2-40B4-BE49-F238E27FC236}">
                <a16:creationId xmlns:a16="http://schemas.microsoft.com/office/drawing/2014/main" id="{728CDA1F-5542-4819-A8CF-6619C36B3DC9}"/>
              </a:ext>
            </a:extLst>
          </p:cNvPr>
          <p:cNvSpPr>
            <a:spLocks noChangeAspect="1" noEditPoints="1"/>
          </p:cNvSpPr>
          <p:nvPr/>
        </p:nvSpPr>
        <p:spPr bwMode="auto">
          <a:xfrm>
            <a:off x="1730492" y="1209223"/>
            <a:ext cx="334990" cy="365708"/>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tar_2" title="Icon of a person inside a star shape">
            <a:extLst>
              <a:ext uri="{FF2B5EF4-FFF2-40B4-BE49-F238E27FC236}">
                <a16:creationId xmlns:a16="http://schemas.microsoft.com/office/drawing/2014/main" id="{91272681-12F5-4CD5-8CE4-28C2B1FAF6CA}"/>
              </a:ext>
            </a:extLst>
          </p:cNvPr>
          <p:cNvSpPr>
            <a:spLocks noChangeAspect="1" noEditPoints="1"/>
          </p:cNvSpPr>
          <p:nvPr/>
        </p:nvSpPr>
        <p:spPr bwMode="auto">
          <a:xfrm>
            <a:off x="10349250" y="2123496"/>
            <a:ext cx="386704" cy="365708"/>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people_23" title="Icon of a person with a chat bubble above them">
            <a:extLst>
              <a:ext uri="{FF2B5EF4-FFF2-40B4-BE49-F238E27FC236}">
                <a16:creationId xmlns:a16="http://schemas.microsoft.com/office/drawing/2014/main" id="{3521D8BA-860E-41B1-A85E-D67A7DA2C1C1}"/>
              </a:ext>
            </a:extLst>
          </p:cNvPr>
          <p:cNvSpPr>
            <a:spLocks noChangeAspect="1" noEditPoints="1"/>
          </p:cNvSpPr>
          <p:nvPr/>
        </p:nvSpPr>
        <p:spPr bwMode="auto">
          <a:xfrm>
            <a:off x="6513095" y="1209223"/>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people_24" title="Icon of a person with a shovel digging">
            <a:extLst>
              <a:ext uri="{FF2B5EF4-FFF2-40B4-BE49-F238E27FC236}">
                <a16:creationId xmlns:a16="http://schemas.microsoft.com/office/drawing/2014/main" id="{51C6DF7D-2DB6-4A05-B91A-F74B0AAC2F47}"/>
              </a:ext>
            </a:extLst>
          </p:cNvPr>
          <p:cNvSpPr>
            <a:spLocks noChangeAspect="1" noEditPoints="1"/>
          </p:cNvSpPr>
          <p:nvPr/>
        </p:nvSpPr>
        <p:spPr bwMode="auto">
          <a:xfrm>
            <a:off x="3624964" y="3037766"/>
            <a:ext cx="385979" cy="365708"/>
          </a:xfrm>
          <a:custGeom>
            <a:avLst/>
            <a:gdLst>
              <a:gd name="T0" fmla="*/ 190 w 333"/>
              <a:gd name="T1" fmla="*/ 66 h 316"/>
              <a:gd name="T2" fmla="*/ 213 w 333"/>
              <a:gd name="T3" fmla="*/ 178 h 316"/>
              <a:gd name="T4" fmla="*/ 197 w 333"/>
              <a:gd name="T5" fmla="*/ 203 h 316"/>
              <a:gd name="T6" fmla="*/ 197 w 333"/>
              <a:gd name="T7" fmla="*/ 203 h 316"/>
              <a:gd name="T8" fmla="*/ 172 w 333"/>
              <a:gd name="T9" fmla="*/ 186 h 316"/>
              <a:gd name="T10" fmla="*/ 161 w 333"/>
              <a:gd name="T11" fmla="*/ 134 h 316"/>
              <a:gd name="T12" fmla="*/ 161 w 333"/>
              <a:gd name="T13" fmla="*/ 134 h 316"/>
              <a:gd name="T14" fmla="*/ 161 w 333"/>
              <a:gd name="T15" fmla="*/ 169 h 316"/>
              <a:gd name="T16" fmla="*/ 180 w 333"/>
              <a:gd name="T17" fmla="*/ 228 h 316"/>
              <a:gd name="T18" fmla="*/ 180 w 333"/>
              <a:gd name="T19" fmla="*/ 294 h 316"/>
              <a:gd name="T20" fmla="*/ 157 w 333"/>
              <a:gd name="T21" fmla="*/ 316 h 316"/>
              <a:gd name="T22" fmla="*/ 157 w 333"/>
              <a:gd name="T23" fmla="*/ 316 h 316"/>
              <a:gd name="T24" fmla="*/ 134 w 333"/>
              <a:gd name="T25" fmla="*/ 294 h 316"/>
              <a:gd name="T26" fmla="*/ 134 w 333"/>
              <a:gd name="T27" fmla="*/ 235 h 316"/>
              <a:gd name="T28" fmla="*/ 115 w 333"/>
              <a:gd name="T29" fmla="*/ 199 h 316"/>
              <a:gd name="T30" fmla="*/ 113 w 333"/>
              <a:gd name="T31" fmla="*/ 198 h 316"/>
              <a:gd name="T32" fmla="*/ 112 w 333"/>
              <a:gd name="T33" fmla="*/ 198 h 316"/>
              <a:gd name="T34" fmla="*/ 111 w 333"/>
              <a:gd name="T35" fmla="*/ 201 h 316"/>
              <a:gd name="T36" fmla="*/ 111 w 333"/>
              <a:gd name="T37" fmla="*/ 250 h 316"/>
              <a:gd name="T38" fmla="*/ 61 w 333"/>
              <a:gd name="T39" fmla="*/ 300 h 316"/>
              <a:gd name="T40" fmla="*/ 27 w 333"/>
              <a:gd name="T41" fmla="*/ 300 h 316"/>
              <a:gd name="T42" fmla="*/ 27 w 333"/>
              <a:gd name="T43" fmla="*/ 300 h 316"/>
              <a:gd name="T44" fmla="*/ 27 w 333"/>
              <a:gd name="T45" fmla="*/ 266 h 316"/>
              <a:gd name="T46" fmla="*/ 67 w 333"/>
              <a:gd name="T47" fmla="*/ 227 h 316"/>
              <a:gd name="T48" fmla="*/ 67 w 333"/>
              <a:gd name="T49" fmla="*/ 126 h 316"/>
              <a:gd name="T50" fmla="*/ 204 w 333"/>
              <a:gd name="T51" fmla="*/ 35 h 316"/>
              <a:gd name="T52" fmla="*/ 204 w 333"/>
              <a:gd name="T53" fmla="*/ 35 h 316"/>
              <a:gd name="T54" fmla="*/ 168 w 333"/>
              <a:gd name="T55" fmla="*/ 0 h 316"/>
              <a:gd name="T56" fmla="*/ 168 w 333"/>
              <a:gd name="T57" fmla="*/ 0 h 316"/>
              <a:gd name="T58" fmla="*/ 133 w 333"/>
              <a:gd name="T59" fmla="*/ 35 h 316"/>
              <a:gd name="T60" fmla="*/ 133 w 333"/>
              <a:gd name="T61" fmla="*/ 35 h 316"/>
              <a:gd name="T62" fmla="*/ 168 w 333"/>
              <a:gd name="T63" fmla="*/ 71 h 316"/>
              <a:gd name="T64" fmla="*/ 168 w 333"/>
              <a:gd name="T65" fmla="*/ 71 h 316"/>
              <a:gd name="T66" fmla="*/ 204 w 333"/>
              <a:gd name="T67" fmla="*/ 35 h 316"/>
              <a:gd name="T68" fmla="*/ 131 w 333"/>
              <a:gd name="T69" fmla="*/ 45 h 316"/>
              <a:gd name="T70" fmla="*/ 115 w 333"/>
              <a:gd name="T71" fmla="*/ 45 h 316"/>
              <a:gd name="T72" fmla="*/ 21 w 333"/>
              <a:gd name="T73" fmla="*/ 72 h 316"/>
              <a:gd name="T74" fmla="*/ 21 w 333"/>
              <a:gd name="T75" fmla="*/ 72 h 316"/>
              <a:gd name="T76" fmla="*/ 21 w 333"/>
              <a:gd name="T77" fmla="*/ 125 h 316"/>
              <a:gd name="T78" fmla="*/ 44 w 333"/>
              <a:gd name="T79" fmla="*/ 148 h 316"/>
              <a:gd name="T80" fmla="*/ 44 w 333"/>
              <a:gd name="T81" fmla="*/ 148 h 316"/>
              <a:gd name="T82" fmla="*/ 67 w 333"/>
              <a:gd name="T83" fmla="*/ 125 h 316"/>
              <a:gd name="T84" fmla="*/ 67 w 333"/>
              <a:gd name="T85" fmla="*/ 120 h 316"/>
              <a:gd name="T86" fmla="*/ 67 w 333"/>
              <a:gd name="T87" fmla="*/ 108 h 316"/>
              <a:gd name="T88" fmla="*/ 102 w 333"/>
              <a:gd name="T89" fmla="*/ 98 h 316"/>
              <a:gd name="T90" fmla="*/ 81 w 333"/>
              <a:gd name="T91" fmla="*/ 104 h 316"/>
              <a:gd name="T92" fmla="*/ 252 w 333"/>
              <a:gd name="T93" fmla="*/ 274 h 316"/>
              <a:gd name="T94" fmla="*/ 232 w 333"/>
              <a:gd name="T95" fmla="*/ 316 h 316"/>
              <a:gd name="T96" fmla="*/ 333 w 333"/>
              <a:gd name="T97" fmla="*/ 316 h 316"/>
              <a:gd name="T98" fmla="*/ 283 w 333"/>
              <a:gd name="T99" fmla="*/ 215 h 316"/>
              <a:gd name="T100" fmla="*/ 252 w 333"/>
              <a:gd name="T101" fmla="*/ 274 h 316"/>
              <a:gd name="T102" fmla="*/ 0 w 333"/>
              <a:gd name="T103" fmla="*/ 24 h 316"/>
              <a:gd name="T104" fmla="*/ 42 w 333"/>
              <a:gd name="T105" fmla="*/ 6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 h="316">
                <a:moveTo>
                  <a:pt x="190" y="66"/>
                </a:moveTo>
                <a:cubicBezTo>
                  <a:pt x="213" y="178"/>
                  <a:pt x="213" y="178"/>
                  <a:pt x="213" y="178"/>
                </a:cubicBezTo>
                <a:cubicBezTo>
                  <a:pt x="216" y="189"/>
                  <a:pt x="208" y="200"/>
                  <a:pt x="197" y="203"/>
                </a:cubicBezTo>
                <a:cubicBezTo>
                  <a:pt x="197" y="203"/>
                  <a:pt x="197" y="203"/>
                  <a:pt x="197" y="203"/>
                </a:cubicBezTo>
                <a:cubicBezTo>
                  <a:pt x="186" y="205"/>
                  <a:pt x="175" y="198"/>
                  <a:pt x="172" y="186"/>
                </a:cubicBezTo>
                <a:cubicBezTo>
                  <a:pt x="161" y="134"/>
                  <a:pt x="161" y="134"/>
                  <a:pt x="161" y="134"/>
                </a:cubicBezTo>
                <a:cubicBezTo>
                  <a:pt x="161" y="134"/>
                  <a:pt x="161" y="134"/>
                  <a:pt x="161" y="134"/>
                </a:cubicBezTo>
                <a:cubicBezTo>
                  <a:pt x="161" y="169"/>
                  <a:pt x="161" y="169"/>
                  <a:pt x="161" y="169"/>
                </a:cubicBezTo>
                <a:cubicBezTo>
                  <a:pt x="180" y="228"/>
                  <a:pt x="180" y="228"/>
                  <a:pt x="180" y="228"/>
                </a:cubicBezTo>
                <a:cubicBezTo>
                  <a:pt x="180" y="294"/>
                  <a:pt x="180" y="294"/>
                  <a:pt x="180" y="294"/>
                </a:cubicBezTo>
                <a:cubicBezTo>
                  <a:pt x="180" y="306"/>
                  <a:pt x="170" y="316"/>
                  <a:pt x="157" y="316"/>
                </a:cubicBezTo>
                <a:cubicBezTo>
                  <a:pt x="157" y="316"/>
                  <a:pt x="157" y="316"/>
                  <a:pt x="157" y="316"/>
                </a:cubicBezTo>
                <a:cubicBezTo>
                  <a:pt x="145" y="316"/>
                  <a:pt x="134" y="306"/>
                  <a:pt x="134" y="294"/>
                </a:cubicBezTo>
                <a:cubicBezTo>
                  <a:pt x="134" y="235"/>
                  <a:pt x="134" y="235"/>
                  <a:pt x="134" y="235"/>
                </a:cubicBezTo>
                <a:cubicBezTo>
                  <a:pt x="115" y="199"/>
                  <a:pt x="115" y="199"/>
                  <a:pt x="115" y="199"/>
                </a:cubicBezTo>
                <a:cubicBezTo>
                  <a:pt x="115" y="198"/>
                  <a:pt x="113" y="197"/>
                  <a:pt x="113" y="198"/>
                </a:cubicBezTo>
                <a:cubicBezTo>
                  <a:pt x="112" y="198"/>
                  <a:pt x="112" y="198"/>
                  <a:pt x="112" y="198"/>
                </a:cubicBezTo>
                <a:cubicBezTo>
                  <a:pt x="111" y="199"/>
                  <a:pt x="111" y="201"/>
                  <a:pt x="111" y="201"/>
                </a:cubicBezTo>
                <a:cubicBezTo>
                  <a:pt x="111" y="250"/>
                  <a:pt x="111" y="250"/>
                  <a:pt x="111" y="250"/>
                </a:cubicBezTo>
                <a:cubicBezTo>
                  <a:pt x="61" y="300"/>
                  <a:pt x="61" y="300"/>
                  <a:pt x="61" y="300"/>
                </a:cubicBezTo>
                <a:cubicBezTo>
                  <a:pt x="52" y="309"/>
                  <a:pt x="37" y="309"/>
                  <a:pt x="27" y="300"/>
                </a:cubicBezTo>
                <a:cubicBezTo>
                  <a:pt x="27" y="300"/>
                  <a:pt x="27" y="300"/>
                  <a:pt x="27" y="300"/>
                </a:cubicBezTo>
                <a:cubicBezTo>
                  <a:pt x="18" y="290"/>
                  <a:pt x="18" y="275"/>
                  <a:pt x="27" y="266"/>
                </a:cubicBezTo>
                <a:cubicBezTo>
                  <a:pt x="67" y="227"/>
                  <a:pt x="67" y="227"/>
                  <a:pt x="67" y="227"/>
                </a:cubicBezTo>
                <a:cubicBezTo>
                  <a:pt x="67" y="126"/>
                  <a:pt x="67" y="126"/>
                  <a:pt x="67" y="126"/>
                </a:cubicBezTo>
                <a:moveTo>
                  <a:pt x="204" y="35"/>
                </a:moveTo>
                <a:cubicBezTo>
                  <a:pt x="204" y="35"/>
                  <a:pt x="204" y="35"/>
                  <a:pt x="204" y="35"/>
                </a:cubicBezTo>
                <a:cubicBezTo>
                  <a:pt x="204" y="16"/>
                  <a:pt x="188" y="0"/>
                  <a:pt x="168" y="0"/>
                </a:cubicBezTo>
                <a:cubicBezTo>
                  <a:pt x="168" y="0"/>
                  <a:pt x="168" y="0"/>
                  <a:pt x="168" y="0"/>
                </a:cubicBezTo>
                <a:cubicBezTo>
                  <a:pt x="149" y="0"/>
                  <a:pt x="133" y="16"/>
                  <a:pt x="133" y="35"/>
                </a:cubicBezTo>
                <a:cubicBezTo>
                  <a:pt x="133" y="35"/>
                  <a:pt x="133" y="35"/>
                  <a:pt x="133" y="35"/>
                </a:cubicBezTo>
                <a:cubicBezTo>
                  <a:pt x="133" y="55"/>
                  <a:pt x="149" y="71"/>
                  <a:pt x="168" y="71"/>
                </a:cubicBezTo>
                <a:cubicBezTo>
                  <a:pt x="168" y="71"/>
                  <a:pt x="168" y="71"/>
                  <a:pt x="168" y="71"/>
                </a:cubicBezTo>
                <a:cubicBezTo>
                  <a:pt x="188" y="71"/>
                  <a:pt x="204" y="55"/>
                  <a:pt x="204" y="35"/>
                </a:cubicBezTo>
                <a:close/>
                <a:moveTo>
                  <a:pt x="131" y="45"/>
                </a:moveTo>
                <a:cubicBezTo>
                  <a:pt x="115" y="45"/>
                  <a:pt x="115" y="45"/>
                  <a:pt x="115" y="45"/>
                </a:cubicBezTo>
                <a:cubicBezTo>
                  <a:pt x="21" y="72"/>
                  <a:pt x="21" y="72"/>
                  <a:pt x="21" y="72"/>
                </a:cubicBezTo>
                <a:cubicBezTo>
                  <a:pt x="21" y="72"/>
                  <a:pt x="21" y="72"/>
                  <a:pt x="21" y="72"/>
                </a:cubicBezTo>
                <a:cubicBezTo>
                  <a:pt x="21" y="125"/>
                  <a:pt x="21" y="125"/>
                  <a:pt x="21" y="125"/>
                </a:cubicBezTo>
                <a:cubicBezTo>
                  <a:pt x="21" y="137"/>
                  <a:pt x="31" y="148"/>
                  <a:pt x="44" y="148"/>
                </a:cubicBezTo>
                <a:cubicBezTo>
                  <a:pt x="44" y="148"/>
                  <a:pt x="44" y="148"/>
                  <a:pt x="44" y="148"/>
                </a:cubicBezTo>
                <a:cubicBezTo>
                  <a:pt x="56" y="148"/>
                  <a:pt x="67" y="137"/>
                  <a:pt x="67" y="125"/>
                </a:cubicBezTo>
                <a:cubicBezTo>
                  <a:pt x="67" y="120"/>
                  <a:pt x="67" y="120"/>
                  <a:pt x="67" y="120"/>
                </a:cubicBezTo>
                <a:cubicBezTo>
                  <a:pt x="67" y="108"/>
                  <a:pt x="67" y="108"/>
                  <a:pt x="67" y="108"/>
                </a:cubicBezTo>
                <a:cubicBezTo>
                  <a:pt x="102" y="98"/>
                  <a:pt x="102" y="98"/>
                  <a:pt x="102" y="98"/>
                </a:cubicBezTo>
                <a:moveTo>
                  <a:pt x="81" y="104"/>
                </a:moveTo>
                <a:cubicBezTo>
                  <a:pt x="252" y="274"/>
                  <a:pt x="252" y="274"/>
                  <a:pt x="252" y="274"/>
                </a:cubicBezTo>
                <a:cubicBezTo>
                  <a:pt x="232" y="316"/>
                  <a:pt x="232" y="316"/>
                  <a:pt x="232" y="316"/>
                </a:cubicBezTo>
                <a:cubicBezTo>
                  <a:pt x="333" y="316"/>
                  <a:pt x="333" y="316"/>
                  <a:pt x="333" y="316"/>
                </a:cubicBezTo>
                <a:cubicBezTo>
                  <a:pt x="283" y="215"/>
                  <a:pt x="283" y="215"/>
                  <a:pt x="283" y="215"/>
                </a:cubicBezTo>
                <a:cubicBezTo>
                  <a:pt x="252" y="274"/>
                  <a:pt x="252" y="274"/>
                  <a:pt x="252" y="274"/>
                </a:cubicBezTo>
                <a:moveTo>
                  <a:pt x="0" y="24"/>
                </a:moveTo>
                <a:cubicBezTo>
                  <a:pt x="42" y="66"/>
                  <a:pt x="42" y="66"/>
                  <a:pt x="42" y="6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people_25" title="Icon of a person climbing a rock formation">
            <a:extLst>
              <a:ext uri="{FF2B5EF4-FFF2-40B4-BE49-F238E27FC236}">
                <a16:creationId xmlns:a16="http://schemas.microsoft.com/office/drawing/2014/main" id="{98546C66-84CC-4676-8D48-1801380F096A}"/>
              </a:ext>
            </a:extLst>
          </p:cNvPr>
          <p:cNvSpPr>
            <a:spLocks noChangeAspect="1" noEditPoints="1"/>
          </p:cNvSpPr>
          <p:nvPr/>
        </p:nvSpPr>
        <p:spPr bwMode="auto">
          <a:xfrm>
            <a:off x="4581085" y="3037766"/>
            <a:ext cx="393705" cy="365708"/>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ID" title="Icon of a person with three stacked lines of text to the left of them">
            <a:extLst>
              <a:ext uri="{FF2B5EF4-FFF2-40B4-BE49-F238E27FC236}">
                <a16:creationId xmlns:a16="http://schemas.microsoft.com/office/drawing/2014/main" id="{EF677D40-FBEE-4415-848C-152CB0556119}"/>
              </a:ext>
            </a:extLst>
          </p:cNvPr>
          <p:cNvSpPr>
            <a:spLocks noChangeAspect="1" noEditPoints="1"/>
          </p:cNvSpPr>
          <p:nvPr/>
        </p:nvSpPr>
        <p:spPr bwMode="auto">
          <a:xfrm flipH="1">
            <a:off x="1669417"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Eye" title="Icon of an eyeball">
            <a:extLst>
              <a:ext uri="{FF2B5EF4-FFF2-40B4-BE49-F238E27FC236}">
                <a16:creationId xmlns:a16="http://schemas.microsoft.com/office/drawing/2014/main" id="{BDD5713D-B345-4002-B2CB-BF0A3CB0E93A}"/>
              </a:ext>
            </a:extLst>
          </p:cNvPr>
          <p:cNvSpPr>
            <a:spLocks noChangeAspect="1" noEditPoints="1"/>
          </p:cNvSpPr>
          <p:nvPr/>
        </p:nvSpPr>
        <p:spPr bwMode="auto">
          <a:xfrm>
            <a:off x="3589385" y="4008696"/>
            <a:ext cx="457135" cy="25239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2" name="emoji" title="Icon of a face with a open mouthed smile">
            <a:extLst>
              <a:ext uri="{FF2B5EF4-FFF2-40B4-BE49-F238E27FC236}">
                <a16:creationId xmlns:a16="http://schemas.microsoft.com/office/drawing/2014/main" id="{C1DB9354-7EEC-4E89-8D83-1551ECFAC342}"/>
              </a:ext>
            </a:extLst>
          </p:cNvPr>
          <p:cNvSpPr>
            <a:spLocks noChangeAspect="1" noEditPoints="1"/>
          </p:cNvSpPr>
          <p:nvPr/>
        </p:nvSpPr>
        <p:spPr bwMode="auto">
          <a:xfrm>
            <a:off x="755147" y="3952038"/>
            <a:ext cx="365708" cy="365708"/>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emoticon" title="Icon of a face smiling">
            <a:extLst>
              <a:ext uri="{FF2B5EF4-FFF2-40B4-BE49-F238E27FC236}">
                <a16:creationId xmlns:a16="http://schemas.microsoft.com/office/drawing/2014/main" id="{E1D46582-7FFC-4688-AEBD-1098491F8C62}"/>
              </a:ext>
            </a:extLst>
          </p:cNvPr>
          <p:cNvSpPr>
            <a:spLocks noChangeAspect="1" noEditPoints="1"/>
          </p:cNvSpPr>
          <p:nvPr/>
        </p:nvSpPr>
        <p:spPr bwMode="auto">
          <a:xfrm>
            <a:off x="1715131" y="3952038"/>
            <a:ext cx="365708"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emoticon_2" title="Icon of a face frowning">
            <a:extLst>
              <a:ext uri="{FF2B5EF4-FFF2-40B4-BE49-F238E27FC236}">
                <a16:creationId xmlns:a16="http://schemas.microsoft.com/office/drawing/2014/main" id="{652001F2-9DAD-4F47-BCD8-12EA2C731268}"/>
              </a:ext>
            </a:extLst>
          </p:cNvPr>
          <p:cNvSpPr>
            <a:spLocks noChangeAspect="1" noEditPoints="1"/>
          </p:cNvSpPr>
          <p:nvPr/>
        </p:nvSpPr>
        <p:spPr bwMode="auto">
          <a:xfrm>
            <a:off x="2664249" y="3952038"/>
            <a:ext cx="387441"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Telemarketer_E7B9" title="Icon of a person wearing a headset">
            <a:extLst>
              <a:ext uri="{FF2B5EF4-FFF2-40B4-BE49-F238E27FC236}">
                <a16:creationId xmlns:a16="http://schemas.microsoft.com/office/drawing/2014/main" id="{73A9E7F6-E0D9-415E-822F-921DA6485BDF}"/>
              </a:ext>
            </a:extLst>
          </p:cNvPr>
          <p:cNvSpPr>
            <a:spLocks noChangeAspect="1" noEditPoints="1"/>
          </p:cNvSpPr>
          <p:nvPr/>
        </p:nvSpPr>
        <p:spPr bwMode="auto">
          <a:xfrm>
            <a:off x="7509329" y="1209223"/>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Teamwork_EA12" title="Icon of three people with an award or ribbon to the lower right">
            <a:extLst>
              <a:ext uri="{FF2B5EF4-FFF2-40B4-BE49-F238E27FC236}">
                <a16:creationId xmlns:a16="http://schemas.microsoft.com/office/drawing/2014/main" id="{AF0C6B5C-C440-4717-8C06-1F74732A17AC}"/>
              </a:ext>
            </a:extLst>
          </p:cNvPr>
          <p:cNvSpPr>
            <a:spLocks noChangeAspect="1" noEditPoints="1"/>
          </p:cNvSpPr>
          <p:nvPr/>
        </p:nvSpPr>
        <p:spPr bwMode="auto">
          <a:xfrm>
            <a:off x="9393534" y="2123496"/>
            <a:ext cx="378166" cy="365708"/>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people_2" title="Icon of three people with an arrow above them pointing down">
            <a:extLst>
              <a:ext uri="{FF2B5EF4-FFF2-40B4-BE49-F238E27FC236}">
                <a16:creationId xmlns:a16="http://schemas.microsoft.com/office/drawing/2014/main" id="{56DE9CFA-8482-4F69-946A-71A5C4839D8C}"/>
              </a:ext>
            </a:extLst>
          </p:cNvPr>
          <p:cNvSpPr>
            <a:spLocks noChangeAspect="1" noEditPoints="1"/>
          </p:cNvSpPr>
          <p:nvPr/>
        </p:nvSpPr>
        <p:spPr bwMode="auto">
          <a:xfrm>
            <a:off x="7496133" y="2123496"/>
            <a:ext cx="333032" cy="365708"/>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MeetingPlanner_EBF2" title="Icon of a person in front of a calendar">
            <a:extLst>
              <a:ext uri="{FF2B5EF4-FFF2-40B4-BE49-F238E27FC236}">
                <a16:creationId xmlns:a16="http://schemas.microsoft.com/office/drawing/2014/main" id="{9A94FBB7-7B4C-4C67-9DAF-43630D351522}"/>
              </a:ext>
            </a:extLst>
          </p:cNvPr>
          <p:cNvSpPr>
            <a:spLocks noChangeAspect="1" noEditPoints="1"/>
          </p:cNvSpPr>
          <p:nvPr/>
        </p:nvSpPr>
        <p:spPr bwMode="auto">
          <a:xfrm>
            <a:off x="4606624" y="212349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1" name="heart_2" title="Icon of a heart drawn by an arrow">
            <a:extLst>
              <a:ext uri="{FF2B5EF4-FFF2-40B4-BE49-F238E27FC236}">
                <a16:creationId xmlns:a16="http://schemas.microsoft.com/office/drawing/2014/main" id="{A4251B43-4887-4312-B974-1BF6F085981B}"/>
              </a:ext>
            </a:extLst>
          </p:cNvPr>
          <p:cNvSpPr>
            <a:spLocks noChangeAspect="1" noEditPoints="1"/>
          </p:cNvSpPr>
          <p:nvPr/>
        </p:nvSpPr>
        <p:spPr bwMode="auto">
          <a:xfrm>
            <a:off x="7462200" y="3037766"/>
            <a:ext cx="400899" cy="365708"/>
          </a:xfrm>
          <a:custGeom>
            <a:avLst/>
            <a:gdLst>
              <a:gd name="T0" fmla="*/ 287 w 328"/>
              <a:gd name="T1" fmla="*/ 172 h 298"/>
              <a:gd name="T2" fmla="*/ 198 w 328"/>
              <a:gd name="T3" fmla="*/ 265 h 298"/>
              <a:gd name="T4" fmla="*/ 164 w 328"/>
              <a:gd name="T5" fmla="*/ 298 h 298"/>
              <a:gd name="T6" fmla="*/ 131 w 328"/>
              <a:gd name="T7" fmla="*/ 265 h 298"/>
              <a:gd name="T8" fmla="*/ 26 w 328"/>
              <a:gd name="T9" fmla="*/ 156 h 298"/>
              <a:gd name="T10" fmla="*/ 26 w 328"/>
              <a:gd name="T11" fmla="*/ 156 h 298"/>
              <a:gd name="T12" fmla="*/ 0 w 328"/>
              <a:gd name="T13" fmla="*/ 92 h 298"/>
              <a:gd name="T14" fmla="*/ 92 w 328"/>
              <a:gd name="T15" fmla="*/ 0 h 298"/>
              <a:gd name="T16" fmla="*/ 164 w 328"/>
              <a:gd name="T17" fmla="*/ 35 h 298"/>
              <a:gd name="T18" fmla="*/ 236 w 328"/>
              <a:gd name="T19" fmla="*/ 0 h 298"/>
              <a:gd name="T20" fmla="*/ 328 w 328"/>
              <a:gd name="T21" fmla="*/ 92 h 298"/>
              <a:gd name="T22" fmla="*/ 326 w 328"/>
              <a:gd name="T23" fmla="*/ 114 h 298"/>
              <a:gd name="T24" fmla="*/ 287 w 328"/>
              <a:gd name="T25" fmla="*/ 226 h 298"/>
              <a:gd name="T26" fmla="*/ 287 w 328"/>
              <a:gd name="T27" fmla="*/ 172 h 298"/>
              <a:gd name="T28" fmla="*/ 233 w 328"/>
              <a:gd name="T29" fmla="*/ 17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98">
                <a:moveTo>
                  <a:pt x="287" y="172"/>
                </a:moveTo>
                <a:cubicBezTo>
                  <a:pt x="198" y="265"/>
                  <a:pt x="198" y="265"/>
                  <a:pt x="198" y="265"/>
                </a:cubicBezTo>
                <a:cubicBezTo>
                  <a:pt x="164" y="298"/>
                  <a:pt x="164" y="298"/>
                  <a:pt x="164" y="298"/>
                </a:cubicBezTo>
                <a:cubicBezTo>
                  <a:pt x="131" y="265"/>
                  <a:pt x="131" y="265"/>
                  <a:pt x="131" y="265"/>
                </a:cubicBezTo>
                <a:cubicBezTo>
                  <a:pt x="26" y="156"/>
                  <a:pt x="26" y="156"/>
                  <a:pt x="26"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00"/>
                  <a:pt x="327" y="107"/>
                  <a:pt x="326" y="114"/>
                </a:cubicBezTo>
                <a:moveTo>
                  <a:pt x="287" y="226"/>
                </a:moveTo>
                <a:cubicBezTo>
                  <a:pt x="287" y="172"/>
                  <a:pt x="287" y="172"/>
                  <a:pt x="287" y="172"/>
                </a:cubicBezTo>
                <a:cubicBezTo>
                  <a:pt x="233" y="172"/>
                  <a:pt x="233" y="172"/>
                  <a:pt x="233" y="1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heart" title="Icon of a heart">
            <a:extLst>
              <a:ext uri="{FF2B5EF4-FFF2-40B4-BE49-F238E27FC236}">
                <a16:creationId xmlns:a16="http://schemas.microsoft.com/office/drawing/2014/main" id="{CD1FFA3E-81D9-482F-8074-C2BDD0BBF12E}"/>
              </a:ext>
            </a:extLst>
          </p:cNvPr>
          <p:cNvSpPr>
            <a:spLocks noChangeAspect="1"/>
          </p:cNvSpPr>
          <p:nvPr/>
        </p:nvSpPr>
        <p:spPr bwMode="auto">
          <a:xfrm>
            <a:off x="6497077" y="3037766"/>
            <a:ext cx="401656" cy="365708"/>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Health_E95E" title="Icon of a heart with a heartbeat monitor line through the middle">
            <a:extLst>
              <a:ext uri="{FF2B5EF4-FFF2-40B4-BE49-F238E27FC236}">
                <a16:creationId xmlns:a16="http://schemas.microsoft.com/office/drawing/2014/main" id="{4EF37A21-683C-4507-AB51-87714615FF59}"/>
              </a:ext>
            </a:extLst>
          </p:cNvPr>
          <p:cNvSpPr>
            <a:spLocks noChangeAspect="1"/>
          </p:cNvSpPr>
          <p:nvPr/>
        </p:nvSpPr>
        <p:spPr bwMode="auto">
          <a:xfrm>
            <a:off x="8406706" y="3037766"/>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Family_EBDA" title="Icon of a family of people">
            <a:extLst>
              <a:ext uri="{FF2B5EF4-FFF2-40B4-BE49-F238E27FC236}">
                <a16:creationId xmlns:a16="http://schemas.microsoft.com/office/drawing/2014/main" id="{43B5481D-6A28-4AE7-8996-509C84B6FE70}"/>
              </a:ext>
            </a:extLst>
          </p:cNvPr>
          <p:cNvSpPr>
            <a:spLocks noChangeAspect="1" noEditPoints="1"/>
          </p:cNvSpPr>
          <p:nvPr/>
        </p:nvSpPr>
        <p:spPr bwMode="auto">
          <a:xfrm>
            <a:off x="3615321" y="1209223"/>
            <a:ext cx="405262" cy="36570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Directory" title="Icon of an address book or directory">
            <a:extLst>
              <a:ext uri="{FF2B5EF4-FFF2-40B4-BE49-F238E27FC236}">
                <a16:creationId xmlns:a16="http://schemas.microsoft.com/office/drawing/2014/main" id="{76E2A978-72B8-4319-A26F-31B205423C0D}"/>
              </a:ext>
            </a:extLst>
          </p:cNvPr>
          <p:cNvSpPr>
            <a:spLocks noChangeAspect="1" noEditPoints="1"/>
          </p:cNvSpPr>
          <p:nvPr/>
        </p:nvSpPr>
        <p:spPr bwMode="auto">
          <a:xfrm>
            <a:off x="2675764" y="2123496"/>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Cycling_EAC7" title="Icon of a person riding a bicycle">
            <a:extLst>
              <a:ext uri="{FF2B5EF4-FFF2-40B4-BE49-F238E27FC236}">
                <a16:creationId xmlns:a16="http://schemas.microsoft.com/office/drawing/2014/main" id="{E6221FC3-9534-491B-BAE3-6B546CD04BA7}"/>
              </a:ext>
            </a:extLst>
          </p:cNvPr>
          <p:cNvSpPr>
            <a:spLocks noChangeAspect="1" noEditPoints="1"/>
          </p:cNvSpPr>
          <p:nvPr/>
        </p:nvSpPr>
        <p:spPr bwMode="auto">
          <a:xfrm>
            <a:off x="2647302" y="3037766"/>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ContactCard_EEBD" title="Icon of a contact card">
            <a:extLst>
              <a:ext uri="{FF2B5EF4-FFF2-40B4-BE49-F238E27FC236}">
                <a16:creationId xmlns:a16="http://schemas.microsoft.com/office/drawing/2014/main" id="{CCA6694B-0EFD-4173-92B2-5996C9047955}"/>
              </a:ext>
            </a:extLst>
          </p:cNvPr>
          <p:cNvSpPr>
            <a:spLocks noChangeAspect="1" noEditPoints="1"/>
          </p:cNvSpPr>
          <p:nvPr/>
        </p:nvSpPr>
        <p:spPr bwMode="auto">
          <a:xfrm>
            <a:off x="3589385" y="2138624"/>
            <a:ext cx="457135" cy="33545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Commitments_EC4D" title="Icon of a handshake">
            <a:extLst>
              <a:ext uri="{FF2B5EF4-FFF2-40B4-BE49-F238E27FC236}">
                <a16:creationId xmlns:a16="http://schemas.microsoft.com/office/drawing/2014/main" id="{E4EFF1EB-DF6D-4F42-91C2-CA6A5FE4BFD7}"/>
              </a:ext>
            </a:extLst>
          </p:cNvPr>
          <p:cNvSpPr>
            <a:spLocks noChangeAspect="1" noEditPoints="1"/>
          </p:cNvSpPr>
          <p:nvPr/>
        </p:nvSpPr>
        <p:spPr bwMode="auto">
          <a:xfrm>
            <a:off x="11307568" y="2123496"/>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brain_3" title="Icon of a brain">
            <a:extLst>
              <a:ext uri="{FF2B5EF4-FFF2-40B4-BE49-F238E27FC236}">
                <a16:creationId xmlns:a16="http://schemas.microsoft.com/office/drawing/2014/main" id="{FA6DA546-A945-4003-B739-EFF3F2F9B55D}"/>
              </a:ext>
            </a:extLst>
          </p:cNvPr>
          <p:cNvSpPr>
            <a:spLocks noChangeAspect="1" noEditPoints="1"/>
          </p:cNvSpPr>
          <p:nvPr/>
        </p:nvSpPr>
        <p:spPr bwMode="auto">
          <a:xfrm>
            <a:off x="4607883" y="3952038"/>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algorithm" title="Icon of a heartbeat">
            <a:extLst>
              <a:ext uri="{FF2B5EF4-FFF2-40B4-BE49-F238E27FC236}">
                <a16:creationId xmlns:a16="http://schemas.microsoft.com/office/drawing/2014/main" id="{AB871068-6C7E-4DE6-AE01-E2523F2FBC94}"/>
              </a:ext>
            </a:extLst>
          </p:cNvPr>
          <p:cNvSpPr>
            <a:spLocks noChangeAspect="1" noEditPoints="1"/>
          </p:cNvSpPr>
          <p:nvPr/>
        </p:nvSpPr>
        <p:spPr bwMode="auto">
          <a:xfrm>
            <a:off x="10331379" y="3037766"/>
            <a:ext cx="422444" cy="365708"/>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Femaile_EACE" title="Icon of a woman in a dress">
            <a:extLst>
              <a:ext uri="{FF2B5EF4-FFF2-40B4-BE49-F238E27FC236}">
                <a16:creationId xmlns:a16="http://schemas.microsoft.com/office/drawing/2014/main" id="{A542576B-06A5-45AB-B7DA-9372C939E530}"/>
              </a:ext>
            </a:extLst>
          </p:cNvPr>
          <p:cNvSpPr>
            <a:spLocks noChangeAspect="1" noEditPoints="1"/>
          </p:cNvSpPr>
          <p:nvPr/>
        </p:nvSpPr>
        <p:spPr bwMode="auto">
          <a:xfrm>
            <a:off x="8523979" y="1186368"/>
            <a:ext cx="197308" cy="411421"/>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crop" title="Icon of a crop symbol">
            <a:extLst>
              <a:ext uri="{FF2B5EF4-FFF2-40B4-BE49-F238E27FC236}">
                <a16:creationId xmlns:a16="http://schemas.microsoft.com/office/drawing/2014/main" id="{07568DCC-186C-44B8-B73A-006BD89DAD3B}"/>
              </a:ext>
            </a:extLst>
          </p:cNvPr>
          <p:cNvSpPr>
            <a:spLocks noChangeAspect="1" noEditPoints="1"/>
          </p:cNvSpPr>
          <p:nvPr/>
        </p:nvSpPr>
        <p:spPr bwMode="auto">
          <a:xfrm>
            <a:off x="2675117" y="5780574"/>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film" title="Icon of a filmstrip">
            <a:extLst>
              <a:ext uri="{FF2B5EF4-FFF2-40B4-BE49-F238E27FC236}">
                <a16:creationId xmlns:a16="http://schemas.microsoft.com/office/drawing/2014/main" id="{C6AAB637-16B8-4873-911E-115C7E484C45}"/>
              </a:ext>
            </a:extLst>
          </p:cNvPr>
          <p:cNvSpPr>
            <a:spLocks noChangeAspect="1" noEditPoints="1"/>
          </p:cNvSpPr>
          <p:nvPr/>
        </p:nvSpPr>
        <p:spPr bwMode="auto">
          <a:xfrm>
            <a:off x="6470722" y="5780574"/>
            <a:ext cx="454365" cy="36570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5" name="camera_2" title="Icon of a camera connected to a remote">
            <a:extLst>
              <a:ext uri="{FF2B5EF4-FFF2-40B4-BE49-F238E27FC236}">
                <a16:creationId xmlns:a16="http://schemas.microsoft.com/office/drawing/2014/main" id="{EFF17975-5A53-4C2B-B427-53623536C51D}"/>
              </a:ext>
            </a:extLst>
          </p:cNvPr>
          <p:cNvSpPr>
            <a:spLocks noChangeAspect="1" noEditPoints="1"/>
          </p:cNvSpPr>
          <p:nvPr/>
        </p:nvSpPr>
        <p:spPr bwMode="auto">
          <a:xfrm>
            <a:off x="5519902" y="5780574"/>
            <a:ext cx="436037" cy="365708"/>
          </a:xfrm>
          <a:custGeom>
            <a:avLst/>
            <a:gdLst>
              <a:gd name="T0" fmla="*/ 87 w 343"/>
              <a:gd name="T1" fmla="*/ 19 h 286"/>
              <a:gd name="T2" fmla="*/ 155 w 343"/>
              <a:gd name="T3" fmla="*/ 19 h 286"/>
              <a:gd name="T4" fmla="*/ 174 w 343"/>
              <a:gd name="T5" fmla="*/ 0 h 286"/>
              <a:gd name="T6" fmla="*/ 256 w 343"/>
              <a:gd name="T7" fmla="*/ 0 h 286"/>
              <a:gd name="T8" fmla="*/ 275 w 343"/>
              <a:gd name="T9" fmla="*/ 19 h 286"/>
              <a:gd name="T10" fmla="*/ 343 w 343"/>
              <a:gd name="T11" fmla="*/ 19 h 286"/>
              <a:gd name="T12" fmla="*/ 343 w 343"/>
              <a:gd name="T13" fmla="*/ 205 h 286"/>
              <a:gd name="T14" fmla="*/ 87 w 343"/>
              <a:gd name="T15" fmla="*/ 205 h 286"/>
              <a:gd name="T16" fmla="*/ 87 w 343"/>
              <a:gd name="T17" fmla="*/ 19 h 286"/>
              <a:gd name="T18" fmla="*/ 215 w 343"/>
              <a:gd name="T19" fmla="*/ 172 h 286"/>
              <a:gd name="T20" fmla="*/ 275 w 343"/>
              <a:gd name="T21" fmla="*/ 112 h 286"/>
              <a:gd name="T22" fmla="*/ 215 w 343"/>
              <a:gd name="T23" fmla="*/ 52 h 286"/>
              <a:gd name="T24" fmla="*/ 155 w 343"/>
              <a:gd name="T25" fmla="*/ 112 h 286"/>
              <a:gd name="T26" fmla="*/ 215 w 343"/>
              <a:gd name="T27" fmla="*/ 172 h 286"/>
              <a:gd name="T28" fmla="*/ 120 w 343"/>
              <a:gd name="T29" fmla="*/ 57 h 286"/>
              <a:gd name="T30" fmla="*/ 124 w 343"/>
              <a:gd name="T31" fmla="*/ 52 h 286"/>
              <a:gd name="T32" fmla="*/ 120 w 343"/>
              <a:gd name="T33" fmla="*/ 47 h 286"/>
              <a:gd name="T34" fmla="*/ 115 w 343"/>
              <a:gd name="T35" fmla="*/ 52 h 286"/>
              <a:gd name="T36" fmla="*/ 120 w 343"/>
              <a:gd name="T37" fmla="*/ 57 h 286"/>
              <a:gd name="T38" fmla="*/ 26 w 343"/>
              <a:gd name="T39" fmla="*/ 128 h 286"/>
              <a:gd name="T40" fmla="*/ 26 w 343"/>
              <a:gd name="T41" fmla="*/ 205 h 286"/>
              <a:gd name="T42" fmla="*/ 106 w 343"/>
              <a:gd name="T43" fmla="*/ 286 h 286"/>
              <a:gd name="T44" fmla="*/ 187 w 343"/>
              <a:gd name="T45" fmla="*/ 205 h 286"/>
              <a:gd name="T46" fmla="*/ 0 w 343"/>
              <a:gd name="T47" fmla="*/ 128 h 286"/>
              <a:gd name="T48" fmla="*/ 48 w 343"/>
              <a:gd name="T49" fmla="*/ 128 h 286"/>
              <a:gd name="T50" fmla="*/ 48 w 343"/>
              <a:gd name="T51" fmla="*/ 19 h 286"/>
              <a:gd name="T52" fmla="*/ 0 w 343"/>
              <a:gd name="T53" fmla="*/ 19 h 286"/>
              <a:gd name="T54" fmla="*/ 0 w 343"/>
              <a:gd name="T55" fmla="*/ 128 h 286"/>
              <a:gd name="T56" fmla="*/ 0 w 343"/>
              <a:gd name="T57" fmla="*/ 60 h 286"/>
              <a:gd name="T58" fmla="*/ 48 w 343"/>
              <a:gd name="T59" fmla="*/ 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 h="286">
                <a:moveTo>
                  <a:pt x="87" y="19"/>
                </a:moveTo>
                <a:cubicBezTo>
                  <a:pt x="155" y="19"/>
                  <a:pt x="155" y="19"/>
                  <a:pt x="155" y="19"/>
                </a:cubicBezTo>
                <a:cubicBezTo>
                  <a:pt x="174" y="0"/>
                  <a:pt x="174" y="0"/>
                  <a:pt x="174" y="0"/>
                </a:cubicBezTo>
                <a:cubicBezTo>
                  <a:pt x="256" y="0"/>
                  <a:pt x="256" y="0"/>
                  <a:pt x="256" y="0"/>
                </a:cubicBezTo>
                <a:cubicBezTo>
                  <a:pt x="275" y="19"/>
                  <a:pt x="275" y="19"/>
                  <a:pt x="275" y="19"/>
                </a:cubicBezTo>
                <a:cubicBezTo>
                  <a:pt x="343" y="19"/>
                  <a:pt x="343" y="19"/>
                  <a:pt x="343" y="19"/>
                </a:cubicBezTo>
                <a:cubicBezTo>
                  <a:pt x="343" y="205"/>
                  <a:pt x="343" y="205"/>
                  <a:pt x="343" y="205"/>
                </a:cubicBezTo>
                <a:cubicBezTo>
                  <a:pt x="87" y="205"/>
                  <a:pt x="87" y="205"/>
                  <a:pt x="87" y="205"/>
                </a:cubicBezTo>
                <a:lnTo>
                  <a:pt x="87" y="19"/>
                </a:lnTo>
                <a:close/>
                <a:moveTo>
                  <a:pt x="215" y="172"/>
                </a:moveTo>
                <a:cubicBezTo>
                  <a:pt x="248" y="172"/>
                  <a:pt x="275" y="145"/>
                  <a:pt x="275" y="112"/>
                </a:cubicBezTo>
                <a:cubicBezTo>
                  <a:pt x="275" y="79"/>
                  <a:pt x="248" y="52"/>
                  <a:pt x="215" y="52"/>
                </a:cubicBezTo>
                <a:cubicBezTo>
                  <a:pt x="182" y="52"/>
                  <a:pt x="155" y="79"/>
                  <a:pt x="155" y="112"/>
                </a:cubicBezTo>
                <a:cubicBezTo>
                  <a:pt x="155" y="145"/>
                  <a:pt x="182" y="172"/>
                  <a:pt x="215" y="172"/>
                </a:cubicBezTo>
                <a:close/>
                <a:moveTo>
                  <a:pt x="120" y="57"/>
                </a:moveTo>
                <a:cubicBezTo>
                  <a:pt x="122" y="57"/>
                  <a:pt x="124" y="55"/>
                  <a:pt x="124" y="52"/>
                </a:cubicBezTo>
                <a:cubicBezTo>
                  <a:pt x="124" y="50"/>
                  <a:pt x="122" y="47"/>
                  <a:pt x="120" y="47"/>
                </a:cubicBezTo>
                <a:cubicBezTo>
                  <a:pt x="117" y="47"/>
                  <a:pt x="115" y="50"/>
                  <a:pt x="115" y="52"/>
                </a:cubicBezTo>
                <a:cubicBezTo>
                  <a:pt x="115" y="55"/>
                  <a:pt x="117" y="57"/>
                  <a:pt x="120" y="57"/>
                </a:cubicBezTo>
                <a:close/>
                <a:moveTo>
                  <a:pt x="26" y="128"/>
                </a:moveTo>
                <a:cubicBezTo>
                  <a:pt x="26" y="205"/>
                  <a:pt x="26" y="205"/>
                  <a:pt x="26" y="205"/>
                </a:cubicBezTo>
                <a:cubicBezTo>
                  <a:pt x="26" y="250"/>
                  <a:pt x="62" y="286"/>
                  <a:pt x="106" y="286"/>
                </a:cubicBezTo>
                <a:cubicBezTo>
                  <a:pt x="151" y="286"/>
                  <a:pt x="187" y="249"/>
                  <a:pt x="187" y="205"/>
                </a:cubicBezTo>
                <a:moveTo>
                  <a:pt x="0" y="128"/>
                </a:moveTo>
                <a:cubicBezTo>
                  <a:pt x="48" y="128"/>
                  <a:pt x="48" y="128"/>
                  <a:pt x="48" y="128"/>
                </a:cubicBezTo>
                <a:cubicBezTo>
                  <a:pt x="48" y="19"/>
                  <a:pt x="48" y="19"/>
                  <a:pt x="48" y="19"/>
                </a:cubicBezTo>
                <a:cubicBezTo>
                  <a:pt x="0" y="19"/>
                  <a:pt x="0" y="19"/>
                  <a:pt x="0" y="19"/>
                </a:cubicBezTo>
                <a:lnTo>
                  <a:pt x="0" y="128"/>
                </a:lnTo>
                <a:close/>
                <a:moveTo>
                  <a:pt x="0" y="60"/>
                </a:moveTo>
                <a:cubicBezTo>
                  <a:pt x="48" y="60"/>
                  <a:pt x="48" y="60"/>
                  <a:pt x="48" y="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camera_3" title="Icon of a camera with a looping arrow below it">
            <a:extLst>
              <a:ext uri="{FF2B5EF4-FFF2-40B4-BE49-F238E27FC236}">
                <a16:creationId xmlns:a16="http://schemas.microsoft.com/office/drawing/2014/main" id="{DE42650E-4639-4BC3-892C-E31F22487E96}"/>
              </a:ext>
            </a:extLst>
          </p:cNvPr>
          <p:cNvSpPr>
            <a:spLocks noChangeAspect="1" noEditPoints="1"/>
          </p:cNvSpPr>
          <p:nvPr/>
        </p:nvSpPr>
        <p:spPr bwMode="auto">
          <a:xfrm>
            <a:off x="4583855" y="5780574"/>
            <a:ext cx="388162" cy="365708"/>
          </a:xfrm>
          <a:custGeom>
            <a:avLst/>
            <a:gdLst>
              <a:gd name="T0" fmla="*/ 111 w 333"/>
              <a:gd name="T1" fmla="*/ 23 h 315"/>
              <a:gd name="T2" fmla="*/ 135 w 333"/>
              <a:gd name="T3" fmla="*/ 0 h 315"/>
              <a:gd name="T4" fmla="*/ 196 w 333"/>
              <a:gd name="T5" fmla="*/ 0 h 315"/>
              <a:gd name="T6" fmla="*/ 220 w 333"/>
              <a:gd name="T7" fmla="*/ 24 h 315"/>
              <a:gd name="T8" fmla="*/ 266 w 333"/>
              <a:gd name="T9" fmla="*/ 24 h 315"/>
              <a:gd name="T10" fmla="*/ 266 w 333"/>
              <a:gd name="T11" fmla="*/ 174 h 315"/>
              <a:gd name="T12" fmla="*/ 67 w 333"/>
              <a:gd name="T13" fmla="*/ 174 h 315"/>
              <a:gd name="T14" fmla="*/ 67 w 333"/>
              <a:gd name="T15" fmla="*/ 24 h 315"/>
              <a:gd name="T16" fmla="*/ 111 w 333"/>
              <a:gd name="T17" fmla="*/ 23 h 315"/>
              <a:gd name="T18" fmla="*/ 136 w 333"/>
              <a:gd name="T19" fmla="*/ 98 h 315"/>
              <a:gd name="T20" fmla="*/ 136 w 333"/>
              <a:gd name="T21" fmla="*/ 98 h 315"/>
              <a:gd name="T22" fmla="*/ 167 w 333"/>
              <a:gd name="T23" fmla="*/ 129 h 315"/>
              <a:gd name="T24" fmla="*/ 167 w 333"/>
              <a:gd name="T25" fmla="*/ 129 h 315"/>
              <a:gd name="T26" fmla="*/ 198 w 333"/>
              <a:gd name="T27" fmla="*/ 98 h 315"/>
              <a:gd name="T28" fmla="*/ 198 w 333"/>
              <a:gd name="T29" fmla="*/ 98 h 315"/>
              <a:gd name="T30" fmla="*/ 167 w 333"/>
              <a:gd name="T31" fmla="*/ 66 h 315"/>
              <a:gd name="T32" fmla="*/ 167 w 333"/>
              <a:gd name="T33" fmla="*/ 66 h 315"/>
              <a:gd name="T34" fmla="*/ 136 w 333"/>
              <a:gd name="T35" fmla="*/ 98 h 315"/>
              <a:gd name="T36" fmla="*/ 66 w 333"/>
              <a:gd name="T37" fmla="*/ 106 h 315"/>
              <a:gd name="T38" fmla="*/ 0 w 333"/>
              <a:gd name="T39" fmla="*/ 183 h 315"/>
              <a:gd name="T40" fmla="*/ 79 w 333"/>
              <a:gd name="T41" fmla="*/ 262 h 315"/>
              <a:gd name="T42" fmla="*/ 165 w 333"/>
              <a:gd name="T43" fmla="*/ 262 h 315"/>
              <a:gd name="T44" fmla="*/ 254 w 333"/>
              <a:gd name="T45" fmla="*/ 262 h 315"/>
              <a:gd name="T46" fmla="*/ 333 w 333"/>
              <a:gd name="T47" fmla="*/ 183 h 315"/>
              <a:gd name="T48" fmla="*/ 266 w 333"/>
              <a:gd name="T49" fmla="*/ 106 h 315"/>
              <a:gd name="T50" fmla="*/ 112 w 333"/>
              <a:gd name="T51" fmla="*/ 315 h 315"/>
              <a:gd name="T52" fmla="*/ 165 w 333"/>
              <a:gd name="T53" fmla="*/ 262 h 315"/>
              <a:gd name="T54" fmla="*/ 112 w 333"/>
              <a:gd name="T55" fmla="*/ 20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3" h="315">
                <a:moveTo>
                  <a:pt x="111" y="23"/>
                </a:moveTo>
                <a:cubicBezTo>
                  <a:pt x="135" y="0"/>
                  <a:pt x="135" y="0"/>
                  <a:pt x="135" y="0"/>
                </a:cubicBezTo>
                <a:cubicBezTo>
                  <a:pt x="196" y="0"/>
                  <a:pt x="196" y="0"/>
                  <a:pt x="196" y="0"/>
                </a:cubicBezTo>
                <a:cubicBezTo>
                  <a:pt x="220" y="24"/>
                  <a:pt x="220" y="24"/>
                  <a:pt x="220" y="24"/>
                </a:cubicBezTo>
                <a:cubicBezTo>
                  <a:pt x="266" y="24"/>
                  <a:pt x="266" y="24"/>
                  <a:pt x="266" y="24"/>
                </a:cubicBezTo>
                <a:cubicBezTo>
                  <a:pt x="266" y="174"/>
                  <a:pt x="266" y="174"/>
                  <a:pt x="266" y="174"/>
                </a:cubicBezTo>
                <a:cubicBezTo>
                  <a:pt x="67" y="174"/>
                  <a:pt x="67" y="174"/>
                  <a:pt x="67" y="174"/>
                </a:cubicBezTo>
                <a:cubicBezTo>
                  <a:pt x="67" y="24"/>
                  <a:pt x="67" y="24"/>
                  <a:pt x="67" y="24"/>
                </a:cubicBezTo>
                <a:lnTo>
                  <a:pt x="111" y="23"/>
                </a:lnTo>
                <a:close/>
                <a:moveTo>
                  <a:pt x="136" y="98"/>
                </a:moveTo>
                <a:cubicBezTo>
                  <a:pt x="136" y="98"/>
                  <a:pt x="136" y="98"/>
                  <a:pt x="136" y="98"/>
                </a:cubicBezTo>
                <a:cubicBezTo>
                  <a:pt x="136" y="115"/>
                  <a:pt x="150" y="129"/>
                  <a:pt x="167" y="129"/>
                </a:cubicBezTo>
                <a:cubicBezTo>
                  <a:pt x="167" y="129"/>
                  <a:pt x="167" y="129"/>
                  <a:pt x="167" y="129"/>
                </a:cubicBezTo>
                <a:cubicBezTo>
                  <a:pt x="184" y="129"/>
                  <a:pt x="198" y="115"/>
                  <a:pt x="198" y="98"/>
                </a:cubicBezTo>
                <a:cubicBezTo>
                  <a:pt x="198" y="98"/>
                  <a:pt x="198" y="98"/>
                  <a:pt x="198" y="98"/>
                </a:cubicBezTo>
                <a:cubicBezTo>
                  <a:pt x="198" y="81"/>
                  <a:pt x="184" y="66"/>
                  <a:pt x="167" y="66"/>
                </a:cubicBezTo>
                <a:cubicBezTo>
                  <a:pt x="167" y="66"/>
                  <a:pt x="167" y="66"/>
                  <a:pt x="167" y="66"/>
                </a:cubicBezTo>
                <a:cubicBezTo>
                  <a:pt x="150" y="66"/>
                  <a:pt x="136" y="81"/>
                  <a:pt x="136" y="98"/>
                </a:cubicBezTo>
                <a:close/>
                <a:moveTo>
                  <a:pt x="66" y="106"/>
                </a:moveTo>
                <a:cubicBezTo>
                  <a:pt x="29" y="113"/>
                  <a:pt x="0" y="145"/>
                  <a:pt x="0" y="183"/>
                </a:cubicBezTo>
                <a:cubicBezTo>
                  <a:pt x="0" y="227"/>
                  <a:pt x="36" y="262"/>
                  <a:pt x="79" y="262"/>
                </a:cubicBezTo>
                <a:cubicBezTo>
                  <a:pt x="165" y="262"/>
                  <a:pt x="165" y="262"/>
                  <a:pt x="165" y="262"/>
                </a:cubicBezTo>
                <a:moveTo>
                  <a:pt x="254" y="262"/>
                </a:moveTo>
                <a:cubicBezTo>
                  <a:pt x="298" y="262"/>
                  <a:pt x="333" y="227"/>
                  <a:pt x="333" y="183"/>
                </a:cubicBezTo>
                <a:cubicBezTo>
                  <a:pt x="333" y="145"/>
                  <a:pt x="303" y="113"/>
                  <a:pt x="266" y="106"/>
                </a:cubicBezTo>
                <a:moveTo>
                  <a:pt x="112" y="315"/>
                </a:moveTo>
                <a:cubicBezTo>
                  <a:pt x="165" y="262"/>
                  <a:pt x="165" y="262"/>
                  <a:pt x="165" y="262"/>
                </a:cubicBezTo>
                <a:cubicBezTo>
                  <a:pt x="112" y="209"/>
                  <a:pt x="112" y="209"/>
                  <a:pt x="112" y="20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7" name="video_2" title="Icon of a video camera">
            <a:extLst>
              <a:ext uri="{FF2B5EF4-FFF2-40B4-BE49-F238E27FC236}">
                <a16:creationId xmlns:a16="http://schemas.microsoft.com/office/drawing/2014/main" id="{E189B61F-110A-48BC-A87A-D9435455F73C}"/>
              </a:ext>
            </a:extLst>
          </p:cNvPr>
          <p:cNvSpPr>
            <a:spLocks noChangeAspect="1" noEditPoints="1"/>
          </p:cNvSpPr>
          <p:nvPr/>
        </p:nvSpPr>
        <p:spPr bwMode="auto">
          <a:xfrm>
            <a:off x="7411225" y="5847467"/>
            <a:ext cx="502849" cy="231926"/>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8" name="camera" title="Icon of a camera">
            <a:extLst>
              <a:ext uri="{FF2B5EF4-FFF2-40B4-BE49-F238E27FC236}">
                <a16:creationId xmlns:a16="http://schemas.microsoft.com/office/drawing/2014/main" id="{2B7FA5BB-3C31-4907-9752-34D29770A0DB}"/>
              </a:ext>
            </a:extLst>
          </p:cNvPr>
          <p:cNvSpPr>
            <a:spLocks noChangeAspect="1" noEditPoints="1"/>
          </p:cNvSpPr>
          <p:nvPr/>
        </p:nvSpPr>
        <p:spPr bwMode="auto">
          <a:xfrm>
            <a:off x="3589147" y="5780574"/>
            <a:ext cx="457613"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camera_4" title="Icon of a security camera">
            <a:extLst>
              <a:ext uri="{FF2B5EF4-FFF2-40B4-BE49-F238E27FC236}">
                <a16:creationId xmlns:a16="http://schemas.microsoft.com/office/drawing/2014/main" id="{2E607328-67E8-4289-93B3-AAFBC09353D5}"/>
              </a:ext>
            </a:extLst>
          </p:cNvPr>
          <p:cNvSpPr>
            <a:spLocks noChangeAspect="1" noEditPoints="1"/>
          </p:cNvSpPr>
          <p:nvPr/>
        </p:nvSpPr>
        <p:spPr bwMode="auto">
          <a:xfrm>
            <a:off x="9355238" y="5780574"/>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ecurityCamera_EB35" title="Icon of a security camera">
            <a:extLst>
              <a:ext uri="{FF2B5EF4-FFF2-40B4-BE49-F238E27FC236}">
                <a16:creationId xmlns:a16="http://schemas.microsoft.com/office/drawing/2014/main" id="{611280E3-43FC-4553-9AD3-4CAF4E44A0A1}"/>
              </a:ext>
            </a:extLst>
          </p:cNvPr>
          <p:cNvSpPr>
            <a:spLocks noChangeAspect="1" noEditPoints="1"/>
          </p:cNvSpPr>
          <p:nvPr/>
        </p:nvSpPr>
        <p:spPr bwMode="auto">
          <a:xfrm>
            <a:off x="8410833" y="5780574"/>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9" name="PhotoCollection_E7AA" title="Icon of a stacked photo of a landscape">
            <a:extLst>
              <a:ext uri="{FF2B5EF4-FFF2-40B4-BE49-F238E27FC236}">
                <a16:creationId xmlns:a16="http://schemas.microsoft.com/office/drawing/2014/main" id="{4B78DF44-4A8A-447D-AD14-27E600288C17}"/>
              </a:ext>
            </a:extLst>
          </p:cNvPr>
          <p:cNvSpPr>
            <a:spLocks noChangeAspect="1" noEditPoints="1"/>
          </p:cNvSpPr>
          <p:nvPr/>
        </p:nvSpPr>
        <p:spPr bwMode="auto">
          <a:xfrm>
            <a:off x="1658672" y="5780574"/>
            <a:ext cx="478629" cy="365708"/>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Photo2_EB9F" title="Icon of a photo of a landscape">
            <a:extLst>
              <a:ext uri="{FF2B5EF4-FFF2-40B4-BE49-F238E27FC236}">
                <a16:creationId xmlns:a16="http://schemas.microsoft.com/office/drawing/2014/main" id="{15EC7BE2-DBDB-4A78-AA7D-259B94D06810}"/>
              </a:ext>
            </a:extLst>
          </p:cNvPr>
          <p:cNvSpPr>
            <a:spLocks noChangeAspect="1" noEditPoints="1"/>
          </p:cNvSpPr>
          <p:nvPr/>
        </p:nvSpPr>
        <p:spPr bwMode="auto">
          <a:xfrm>
            <a:off x="688848" y="5780574"/>
            <a:ext cx="498307" cy="365708"/>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7" name="speech_4" title="Icon of a chat bubble with a video camera in it">
            <a:extLst>
              <a:ext uri="{FF2B5EF4-FFF2-40B4-BE49-F238E27FC236}">
                <a16:creationId xmlns:a16="http://schemas.microsoft.com/office/drawing/2014/main" id="{5F27A658-5525-4C59-8DB4-409AB906AF49}"/>
              </a:ext>
            </a:extLst>
          </p:cNvPr>
          <p:cNvSpPr>
            <a:spLocks noChangeAspect="1" noEditPoints="1"/>
          </p:cNvSpPr>
          <p:nvPr/>
        </p:nvSpPr>
        <p:spPr bwMode="auto">
          <a:xfrm>
            <a:off x="11297898" y="5780574"/>
            <a:ext cx="409375" cy="365708"/>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ellPhone_Video" title="Icon of a cellphone with a play symbol on the screen">
            <a:extLst>
              <a:ext uri="{FF2B5EF4-FFF2-40B4-BE49-F238E27FC236}">
                <a16:creationId xmlns:a16="http://schemas.microsoft.com/office/drawing/2014/main" id="{EEDC06C3-3065-49AF-9592-0806AC7E5453}"/>
              </a:ext>
            </a:extLst>
          </p:cNvPr>
          <p:cNvSpPr>
            <a:spLocks noChangeAspect="1" noEditPoints="1"/>
          </p:cNvSpPr>
          <p:nvPr/>
        </p:nvSpPr>
        <p:spPr bwMode="auto">
          <a:xfrm>
            <a:off x="10419157" y="5757718"/>
            <a:ext cx="246892" cy="41142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5" name="Accessibility" title="Icon of a person in a wheelchair">
            <a:extLst>
              <a:ext uri="{FF2B5EF4-FFF2-40B4-BE49-F238E27FC236}">
                <a16:creationId xmlns:a16="http://schemas.microsoft.com/office/drawing/2014/main" id="{8AC0C9B5-F858-47CD-9101-B5832C03FBE9}"/>
              </a:ext>
            </a:extLst>
          </p:cNvPr>
          <p:cNvSpPr>
            <a:spLocks noChangeAspect="1" noEditPoints="1"/>
          </p:cNvSpPr>
          <p:nvPr/>
        </p:nvSpPr>
        <p:spPr bwMode="auto">
          <a:xfrm>
            <a:off x="5580690" y="3037766"/>
            <a:ext cx="314462" cy="365708"/>
          </a:xfrm>
          <a:custGeom>
            <a:avLst/>
            <a:gdLst>
              <a:gd name="T0" fmla="*/ 284 w 304"/>
              <a:gd name="T1" fmla="*/ 35 h 354"/>
              <a:gd name="T2" fmla="*/ 248 w 304"/>
              <a:gd name="T3" fmla="*/ 71 h 354"/>
              <a:gd name="T4" fmla="*/ 213 w 304"/>
              <a:gd name="T5" fmla="*/ 35 h 354"/>
              <a:gd name="T6" fmla="*/ 248 w 304"/>
              <a:gd name="T7" fmla="*/ 0 h 354"/>
              <a:gd name="T8" fmla="*/ 284 w 304"/>
              <a:gd name="T9" fmla="*/ 35 h 354"/>
              <a:gd name="T10" fmla="*/ 213 w 304"/>
              <a:gd name="T11" fmla="*/ 248 h 354"/>
              <a:gd name="T12" fmla="*/ 107 w 304"/>
              <a:gd name="T13" fmla="*/ 142 h 354"/>
              <a:gd name="T14" fmla="*/ 0 w 304"/>
              <a:gd name="T15" fmla="*/ 248 h 354"/>
              <a:gd name="T16" fmla="*/ 107 w 304"/>
              <a:gd name="T17" fmla="*/ 354 h 354"/>
              <a:gd name="T18" fmla="*/ 213 w 304"/>
              <a:gd name="T19" fmla="*/ 248 h 354"/>
              <a:gd name="T20" fmla="*/ 205 w 304"/>
              <a:gd name="T21" fmla="*/ 207 h 354"/>
              <a:gd name="T22" fmla="*/ 261 w 304"/>
              <a:gd name="T23" fmla="*/ 207 h 354"/>
              <a:gd name="T24" fmla="*/ 242 w 304"/>
              <a:gd name="T25" fmla="*/ 303 h 354"/>
              <a:gd name="T26" fmla="*/ 260 w 304"/>
              <a:gd name="T27" fmla="*/ 325 h 354"/>
              <a:gd name="T28" fmla="*/ 260 w 304"/>
              <a:gd name="T29" fmla="*/ 325 h 354"/>
              <a:gd name="T30" fmla="*/ 278 w 304"/>
              <a:gd name="T31" fmla="*/ 310 h 354"/>
              <a:gd name="T32" fmla="*/ 301 w 304"/>
              <a:gd name="T33" fmla="*/ 192 h 354"/>
              <a:gd name="T34" fmla="*/ 284 w 304"/>
              <a:gd name="T35" fmla="*/ 171 h 354"/>
              <a:gd name="T36" fmla="*/ 180 w 304"/>
              <a:gd name="T37" fmla="*/ 171 h 354"/>
              <a:gd name="T38" fmla="*/ 181 w 304"/>
              <a:gd name="T39" fmla="*/ 172 h 354"/>
              <a:gd name="T40" fmla="*/ 219 w 304"/>
              <a:gd name="T41" fmla="*/ 123 h 354"/>
              <a:gd name="T42" fmla="*/ 210 w 304"/>
              <a:gd name="T43" fmla="*/ 63 h 354"/>
              <a:gd name="T44" fmla="*/ 129 w 304"/>
              <a:gd name="T45" fmla="*/ 9 h 354"/>
              <a:gd name="T46" fmla="*/ 99 w 304"/>
              <a:gd name="T47" fmla="*/ 14 h 354"/>
              <a:gd name="T48" fmla="*/ 61 w 304"/>
              <a:gd name="T49" fmla="*/ 62 h 354"/>
              <a:gd name="T50" fmla="*/ 65 w 304"/>
              <a:gd name="T51" fmla="*/ 89 h 354"/>
              <a:gd name="T52" fmla="*/ 65 w 304"/>
              <a:gd name="T53" fmla="*/ 89 h 354"/>
              <a:gd name="T54" fmla="*/ 90 w 304"/>
              <a:gd name="T55" fmla="*/ 85 h 354"/>
              <a:gd name="T56" fmla="*/ 120 w 304"/>
              <a:gd name="T57" fmla="*/ 46 h 354"/>
              <a:gd name="T58" fmla="*/ 155 w 304"/>
              <a:gd name="T59" fmla="*/ 70 h 354"/>
              <a:gd name="T60" fmla="*/ 99 w 304"/>
              <a:gd name="T61" fmla="*/ 1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 h="354">
                <a:moveTo>
                  <a:pt x="284" y="35"/>
                </a:moveTo>
                <a:cubicBezTo>
                  <a:pt x="284" y="55"/>
                  <a:pt x="268" y="71"/>
                  <a:pt x="248" y="71"/>
                </a:cubicBezTo>
                <a:cubicBezTo>
                  <a:pt x="229" y="71"/>
                  <a:pt x="213" y="55"/>
                  <a:pt x="213" y="35"/>
                </a:cubicBezTo>
                <a:cubicBezTo>
                  <a:pt x="213" y="16"/>
                  <a:pt x="229" y="0"/>
                  <a:pt x="248" y="0"/>
                </a:cubicBezTo>
                <a:cubicBezTo>
                  <a:pt x="268" y="0"/>
                  <a:pt x="284" y="16"/>
                  <a:pt x="284" y="35"/>
                </a:cubicBezTo>
                <a:close/>
                <a:moveTo>
                  <a:pt x="213" y="248"/>
                </a:moveTo>
                <a:cubicBezTo>
                  <a:pt x="213" y="189"/>
                  <a:pt x="165" y="142"/>
                  <a:pt x="107" y="142"/>
                </a:cubicBezTo>
                <a:cubicBezTo>
                  <a:pt x="48" y="142"/>
                  <a:pt x="0" y="189"/>
                  <a:pt x="0" y="248"/>
                </a:cubicBezTo>
                <a:cubicBezTo>
                  <a:pt x="0" y="306"/>
                  <a:pt x="48" y="354"/>
                  <a:pt x="107" y="354"/>
                </a:cubicBezTo>
                <a:cubicBezTo>
                  <a:pt x="165" y="354"/>
                  <a:pt x="213" y="306"/>
                  <a:pt x="213" y="248"/>
                </a:cubicBezTo>
                <a:close/>
                <a:moveTo>
                  <a:pt x="205" y="207"/>
                </a:moveTo>
                <a:cubicBezTo>
                  <a:pt x="261" y="207"/>
                  <a:pt x="261" y="207"/>
                  <a:pt x="261" y="207"/>
                </a:cubicBezTo>
                <a:cubicBezTo>
                  <a:pt x="242" y="303"/>
                  <a:pt x="242" y="303"/>
                  <a:pt x="242" y="303"/>
                </a:cubicBezTo>
                <a:cubicBezTo>
                  <a:pt x="240" y="314"/>
                  <a:pt x="248" y="325"/>
                  <a:pt x="260" y="325"/>
                </a:cubicBezTo>
                <a:cubicBezTo>
                  <a:pt x="260" y="325"/>
                  <a:pt x="260" y="325"/>
                  <a:pt x="260" y="325"/>
                </a:cubicBezTo>
                <a:cubicBezTo>
                  <a:pt x="269" y="325"/>
                  <a:pt x="276" y="319"/>
                  <a:pt x="278" y="310"/>
                </a:cubicBezTo>
                <a:cubicBezTo>
                  <a:pt x="301" y="192"/>
                  <a:pt x="301" y="192"/>
                  <a:pt x="301" y="192"/>
                </a:cubicBezTo>
                <a:cubicBezTo>
                  <a:pt x="304" y="181"/>
                  <a:pt x="295" y="171"/>
                  <a:pt x="284" y="171"/>
                </a:cubicBezTo>
                <a:cubicBezTo>
                  <a:pt x="180" y="171"/>
                  <a:pt x="180" y="171"/>
                  <a:pt x="180" y="171"/>
                </a:cubicBezTo>
                <a:moveTo>
                  <a:pt x="181" y="172"/>
                </a:moveTo>
                <a:cubicBezTo>
                  <a:pt x="219" y="123"/>
                  <a:pt x="219" y="123"/>
                  <a:pt x="219" y="123"/>
                </a:cubicBezTo>
                <a:cubicBezTo>
                  <a:pt x="234" y="104"/>
                  <a:pt x="230" y="76"/>
                  <a:pt x="210" y="63"/>
                </a:cubicBezTo>
                <a:cubicBezTo>
                  <a:pt x="129" y="9"/>
                  <a:pt x="129" y="9"/>
                  <a:pt x="129" y="9"/>
                </a:cubicBezTo>
                <a:cubicBezTo>
                  <a:pt x="120" y="3"/>
                  <a:pt x="106" y="5"/>
                  <a:pt x="99" y="14"/>
                </a:cubicBezTo>
                <a:cubicBezTo>
                  <a:pt x="61" y="62"/>
                  <a:pt x="61" y="62"/>
                  <a:pt x="61" y="62"/>
                </a:cubicBezTo>
                <a:cubicBezTo>
                  <a:pt x="55" y="71"/>
                  <a:pt x="57" y="83"/>
                  <a:pt x="65" y="89"/>
                </a:cubicBezTo>
                <a:cubicBezTo>
                  <a:pt x="65" y="89"/>
                  <a:pt x="65" y="89"/>
                  <a:pt x="65" y="89"/>
                </a:cubicBezTo>
                <a:cubicBezTo>
                  <a:pt x="73" y="94"/>
                  <a:pt x="84" y="92"/>
                  <a:pt x="90" y="85"/>
                </a:cubicBezTo>
                <a:cubicBezTo>
                  <a:pt x="120" y="46"/>
                  <a:pt x="120" y="46"/>
                  <a:pt x="120" y="46"/>
                </a:cubicBezTo>
                <a:cubicBezTo>
                  <a:pt x="155" y="70"/>
                  <a:pt x="155" y="70"/>
                  <a:pt x="155" y="70"/>
                </a:cubicBezTo>
                <a:cubicBezTo>
                  <a:pt x="99" y="142"/>
                  <a:pt x="99" y="142"/>
                  <a:pt x="99" y="14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9" name="Hospital_E91D" title="Icon of a first-aid box">
            <a:extLst>
              <a:ext uri="{FF2B5EF4-FFF2-40B4-BE49-F238E27FC236}">
                <a16:creationId xmlns:a16="http://schemas.microsoft.com/office/drawing/2014/main" id="{1658607B-A4A7-4FA2-8104-49F5B8BD8473}"/>
              </a:ext>
            </a:extLst>
          </p:cNvPr>
          <p:cNvSpPr>
            <a:spLocks noChangeAspect="1" noEditPoints="1"/>
          </p:cNvSpPr>
          <p:nvPr/>
        </p:nvSpPr>
        <p:spPr bwMode="auto">
          <a:xfrm>
            <a:off x="11291657" y="3037766"/>
            <a:ext cx="421854" cy="365708"/>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3" name="Diagnostic_E9D9" title="Icon of a heartbeat inside of a box">
            <a:extLst>
              <a:ext uri="{FF2B5EF4-FFF2-40B4-BE49-F238E27FC236}">
                <a16:creationId xmlns:a16="http://schemas.microsoft.com/office/drawing/2014/main" id="{CA42609B-1F45-41F6-B471-C680FB9979C5}"/>
              </a:ext>
            </a:extLst>
          </p:cNvPr>
          <p:cNvSpPr>
            <a:spLocks noChangeAspect="1" noEditPoints="1"/>
          </p:cNvSpPr>
          <p:nvPr/>
        </p:nvSpPr>
        <p:spPr bwMode="auto">
          <a:xfrm>
            <a:off x="9399853" y="3037766"/>
            <a:ext cx="365529" cy="36570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07797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nvGraphicFramePr>
        <p:xfrm>
          <a:off x="458010" y="151558"/>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PLANTS  /  TERRAIN  /  NATURE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Flower, plant, garden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leaf, green,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Branch, flora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Tree, woods, forest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 agriculture, wheat, corn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Owl, animals, fauna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Mountains, landscape, mountain range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 sky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 solar, daylight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Moon, night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Gravity, solar system, universe, planet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2" name="Table 41" title="Icon of a document with a padlock in the lower right corner">
            <a:extLst>
              <a:ext uri="{FF2B5EF4-FFF2-40B4-BE49-F238E27FC236}">
                <a16:creationId xmlns:a16="http://schemas.microsoft.com/office/drawing/2014/main" id="{A2936553-73D0-4854-BBB5-5234BCD822C5}"/>
              </a:ext>
            </a:extLst>
          </p:cNvPr>
          <p:cNvGraphicFramePr>
            <a:graphicFrameLocks noGrp="1"/>
          </p:cNvGraphicFramePr>
          <p:nvPr/>
        </p:nvGraphicFramePr>
        <p:xfrm>
          <a:off x="458010" y="1980098"/>
          <a:ext cx="11520069" cy="4717085"/>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PRODUCTIVITY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Update, 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 process, precision, productivity, mechanical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Optical storage,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hard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import, insert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Notes, log,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Assistant, tech support, help center, call center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 headlines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Turn page, next page, turn over, fold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1060004">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File, document, 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Articles, pages, multipage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Script, ledger, document, contract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Edit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cabinet, 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43" name="FlowerArt64_EF0A" title="Icon of a flower">
            <a:extLst>
              <a:ext uri="{FF2B5EF4-FFF2-40B4-BE49-F238E27FC236}">
                <a16:creationId xmlns:a16="http://schemas.microsoft.com/office/drawing/2014/main" id="{1B9052C0-32DE-4C35-8262-A8DF2D0578A3}"/>
              </a:ext>
            </a:extLst>
          </p:cNvPr>
          <p:cNvSpPr>
            <a:spLocks noChangeAspect="1" noEditPoints="1"/>
          </p:cNvSpPr>
          <p:nvPr/>
        </p:nvSpPr>
        <p:spPr bwMode="auto">
          <a:xfrm>
            <a:off x="832990" y="1209223"/>
            <a:ext cx="210024" cy="365708"/>
          </a:xfrm>
          <a:custGeom>
            <a:avLst/>
            <a:gdLst>
              <a:gd name="T0" fmla="*/ 2234 w 2250"/>
              <a:gd name="T1" fmla="*/ 1038 h 3913"/>
              <a:gd name="T2" fmla="*/ 1953 w 2250"/>
              <a:gd name="T3" fmla="*/ 1319 h 3913"/>
              <a:gd name="T4" fmla="*/ 1612 w 2250"/>
              <a:gd name="T5" fmla="*/ 1319 h 3913"/>
              <a:gd name="T6" fmla="*/ 1782 w 2250"/>
              <a:gd name="T7" fmla="*/ 1615 h 3913"/>
              <a:gd name="T8" fmla="*/ 1679 w 2250"/>
              <a:gd name="T9" fmla="*/ 1999 h 3913"/>
              <a:gd name="T10" fmla="*/ 1295 w 2250"/>
              <a:gd name="T11" fmla="*/ 1896 h 3913"/>
              <a:gd name="T12" fmla="*/ 1125 w 2250"/>
              <a:gd name="T13" fmla="*/ 1600 h 3913"/>
              <a:gd name="T14" fmla="*/ 954 w 2250"/>
              <a:gd name="T15" fmla="*/ 1896 h 3913"/>
              <a:gd name="T16" fmla="*/ 570 w 2250"/>
              <a:gd name="T17" fmla="*/ 1999 h 3913"/>
              <a:gd name="T18" fmla="*/ 467 w 2250"/>
              <a:gd name="T19" fmla="*/ 1615 h 3913"/>
              <a:gd name="T20" fmla="*/ 638 w 2250"/>
              <a:gd name="T21" fmla="*/ 1319 h 3913"/>
              <a:gd name="T22" fmla="*/ 297 w 2250"/>
              <a:gd name="T23" fmla="*/ 1319 h 3913"/>
              <a:gd name="T24" fmla="*/ 15 w 2250"/>
              <a:gd name="T25" fmla="*/ 1038 h 3913"/>
              <a:gd name="T26" fmla="*/ 297 w 2250"/>
              <a:gd name="T27" fmla="*/ 757 h 3913"/>
              <a:gd name="T28" fmla="*/ 638 w 2250"/>
              <a:gd name="T29" fmla="*/ 757 h 3913"/>
              <a:gd name="T30" fmla="*/ 467 w 2250"/>
              <a:gd name="T31" fmla="*/ 461 h 3913"/>
              <a:gd name="T32" fmla="*/ 570 w 2250"/>
              <a:gd name="T33" fmla="*/ 77 h 3913"/>
              <a:gd name="T34" fmla="*/ 954 w 2250"/>
              <a:gd name="T35" fmla="*/ 180 h 3913"/>
              <a:gd name="T36" fmla="*/ 1125 w 2250"/>
              <a:gd name="T37" fmla="*/ 476 h 3913"/>
              <a:gd name="T38" fmla="*/ 1295 w 2250"/>
              <a:gd name="T39" fmla="*/ 180 h 3913"/>
              <a:gd name="T40" fmla="*/ 1679 w 2250"/>
              <a:gd name="T41" fmla="*/ 77 h 3913"/>
              <a:gd name="T42" fmla="*/ 1782 w 2250"/>
              <a:gd name="T43" fmla="*/ 461 h 3913"/>
              <a:gd name="T44" fmla="*/ 1612 w 2250"/>
              <a:gd name="T45" fmla="*/ 757 h 3913"/>
              <a:gd name="T46" fmla="*/ 1953 w 2250"/>
              <a:gd name="T47" fmla="*/ 757 h 3913"/>
              <a:gd name="T48" fmla="*/ 2234 w 2250"/>
              <a:gd name="T49" fmla="*/ 1038 h 3913"/>
              <a:gd name="T50" fmla="*/ 1125 w 2250"/>
              <a:gd name="T51" fmla="*/ 1726 h 3913"/>
              <a:gd name="T52" fmla="*/ 1125 w 2250"/>
              <a:gd name="T53" fmla="*/ 3913 h 3913"/>
              <a:gd name="T54" fmla="*/ 1125 w 2250"/>
              <a:gd name="T55" fmla="*/ 3569 h 3913"/>
              <a:gd name="T56" fmla="*/ 0 w 2250"/>
              <a:gd name="T57" fmla="*/ 2444 h 3913"/>
              <a:gd name="T58" fmla="*/ 1125 w 2250"/>
              <a:gd name="T59" fmla="*/ 3569 h 3913"/>
              <a:gd name="T60" fmla="*/ 2250 w 2250"/>
              <a:gd name="T61" fmla="*/ 2444 h 3913"/>
              <a:gd name="T62" fmla="*/ 1125 w 2250"/>
              <a:gd name="T63" fmla="*/ 3569 h 3913"/>
              <a:gd name="T64" fmla="*/ 2250 w 2250"/>
              <a:gd name="T65" fmla="*/ 2444 h 3913"/>
              <a:gd name="T66" fmla="*/ 1523 w 2250"/>
              <a:gd name="T67" fmla="*/ 792 h 3913"/>
              <a:gd name="T68" fmla="*/ 883 w 2250"/>
              <a:gd name="T69" fmla="*/ 620 h 3913"/>
              <a:gd name="T70" fmla="*/ 711 w 2250"/>
              <a:gd name="T71" fmla="*/ 1261 h 3913"/>
              <a:gd name="T72" fmla="*/ 1351 w 2250"/>
              <a:gd name="T73" fmla="*/ 1432 h 3913"/>
              <a:gd name="T74" fmla="*/ 1523 w 2250"/>
              <a:gd name="T75" fmla="*/ 792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0" h="3913">
                <a:moveTo>
                  <a:pt x="2234" y="1038"/>
                </a:moveTo>
                <a:cubicBezTo>
                  <a:pt x="2234" y="1193"/>
                  <a:pt x="2108" y="1319"/>
                  <a:pt x="1953" y="1319"/>
                </a:cubicBezTo>
                <a:cubicBezTo>
                  <a:pt x="1612" y="1319"/>
                  <a:pt x="1612" y="1319"/>
                  <a:pt x="1612" y="1319"/>
                </a:cubicBezTo>
                <a:cubicBezTo>
                  <a:pt x="1782" y="1615"/>
                  <a:pt x="1782" y="1615"/>
                  <a:pt x="1782" y="1615"/>
                </a:cubicBezTo>
                <a:cubicBezTo>
                  <a:pt x="1860" y="1749"/>
                  <a:pt x="1813" y="1921"/>
                  <a:pt x="1679" y="1999"/>
                </a:cubicBezTo>
                <a:cubicBezTo>
                  <a:pt x="1545" y="2076"/>
                  <a:pt x="1373" y="2030"/>
                  <a:pt x="1295" y="1896"/>
                </a:cubicBezTo>
                <a:cubicBezTo>
                  <a:pt x="1125" y="1600"/>
                  <a:pt x="1125" y="1600"/>
                  <a:pt x="1125" y="1600"/>
                </a:cubicBezTo>
                <a:cubicBezTo>
                  <a:pt x="954" y="1896"/>
                  <a:pt x="954" y="1896"/>
                  <a:pt x="954" y="1896"/>
                </a:cubicBezTo>
                <a:cubicBezTo>
                  <a:pt x="877" y="2030"/>
                  <a:pt x="704" y="2076"/>
                  <a:pt x="570" y="1999"/>
                </a:cubicBezTo>
                <a:cubicBezTo>
                  <a:pt x="436" y="1921"/>
                  <a:pt x="390" y="1749"/>
                  <a:pt x="467" y="1615"/>
                </a:cubicBezTo>
                <a:cubicBezTo>
                  <a:pt x="638" y="1319"/>
                  <a:pt x="638" y="1319"/>
                  <a:pt x="638" y="1319"/>
                </a:cubicBezTo>
                <a:cubicBezTo>
                  <a:pt x="297" y="1319"/>
                  <a:pt x="297" y="1319"/>
                  <a:pt x="297" y="1319"/>
                </a:cubicBezTo>
                <a:cubicBezTo>
                  <a:pt x="142" y="1319"/>
                  <a:pt x="15" y="1193"/>
                  <a:pt x="15" y="1038"/>
                </a:cubicBezTo>
                <a:cubicBezTo>
                  <a:pt x="15" y="883"/>
                  <a:pt x="142" y="757"/>
                  <a:pt x="297" y="757"/>
                </a:cubicBezTo>
                <a:cubicBezTo>
                  <a:pt x="638" y="757"/>
                  <a:pt x="638" y="757"/>
                  <a:pt x="638" y="757"/>
                </a:cubicBezTo>
                <a:cubicBezTo>
                  <a:pt x="467" y="461"/>
                  <a:pt x="467" y="461"/>
                  <a:pt x="467" y="461"/>
                </a:cubicBezTo>
                <a:cubicBezTo>
                  <a:pt x="390" y="327"/>
                  <a:pt x="436" y="155"/>
                  <a:pt x="570" y="77"/>
                </a:cubicBezTo>
                <a:cubicBezTo>
                  <a:pt x="704" y="0"/>
                  <a:pt x="877" y="46"/>
                  <a:pt x="954" y="180"/>
                </a:cubicBezTo>
                <a:cubicBezTo>
                  <a:pt x="1125" y="476"/>
                  <a:pt x="1125" y="476"/>
                  <a:pt x="1125" y="476"/>
                </a:cubicBezTo>
                <a:cubicBezTo>
                  <a:pt x="1295" y="180"/>
                  <a:pt x="1295" y="180"/>
                  <a:pt x="1295" y="180"/>
                </a:cubicBezTo>
                <a:cubicBezTo>
                  <a:pt x="1373" y="46"/>
                  <a:pt x="1545" y="0"/>
                  <a:pt x="1679" y="77"/>
                </a:cubicBezTo>
                <a:cubicBezTo>
                  <a:pt x="1813" y="155"/>
                  <a:pt x="1860" y="327"/>
                  <a:pt x="1782" y="461"/>
                </a:cubicBezTo>
                <a:cubicBezTo>
                  <a:pt x="1612" y="757"/>
                  <a:pt x="1612" y="757"/>
                  <a:pt x="1612" y="757"/>
                </a:cubicBezTo>
                <a:cubicBezTo>
                  <a:pt x="1953" y="757"/>
                  <a:pt x="1953" y="757"/>
                  <a:pt x="1953" y="757"/>
                </a:cubicBezTo>
                <a:cubicBezTo>
                  <a:pt x="2108" y="757"/>
                  <a:pt x="2234" y="883"/>
                  <a:pt x="2234" y="1038"/>
                </a:cubicBezTo>
                <a:close/>
                <a:moveTo>
                  <a:pt x="1125" y="1726"/>
                </a:moveTo>
                <a:cubicBezTo>
                  <a:pt x="1125" y="3913"/>
                  <a:pt x="1125" y="3913"/>
                  <a:pt x="1125" y="3913"/>
                </a:cubicBezTo>
                <a:moveTo>
                  <a:pt x="1125" y="3569"/>
                </a:moveTo>
                <a:cubicBezTo>
                  <a:pt x="1125" y="2947"/>
                  <a:pt x="622" y="2444"/>
                  <a:pt x="0" y="2444"/>
                </a:cubicBezTo>
                <a:cubicBezTo>
                  <a:pt x="0" y="3066"/>
                  <a:pt x="503" y="3569"/>
                  <a:pt x="1125" y="3569"/>
                </a:cubicBezTo>
                <a:close/>
                <a:moveTo>
                  <a:pt x="2250" y="2444"/>
                </a:moveTo>
                <a:cubicBezTo>
                  <a:pt x="1628" y="2444"/>
                  <a:pt x="1125" y="2947"/>
                  <a:pt x="1125" y="3569"/>
                </a:cubicBezTo>
                <a:cubicBezTo>
                  <a:pt x="1747" y="3569"/>
                  <a:pt x="2250" y="3066"/>
                  <a:pt x="2250" y="2444"/>
                </a:cubicBezTo>
                <a:close/>
                <a:moveTo>
                  <a:pt x="1523" y="792"/>
                </a:moveTo>
                <a:cubicBezTo>
                  <a:pt x="1393" y="568"/>
                  <a:pt x="1107" y="491"/>
                  <a:pt x="883" y="620"/>
                </a:cubicBezTo>
                <a:cubicBezTo>
                  <a:pt x="658" y="750"/>
                  <a:pt x="582" y="1036"/>
                  <a:pt x="711" y="1261"/>
                </a:cubicBezTo>
                <a:cubicBezTo>
                  <a:pt x="840" y="1485"/>
                  <a:pt x="1127" y="1562"/>
                  <a:pt x="1351" y="1432"/>
                </a:cubicBezTo>
                <a:cubicBezTo>
                  <a:pt x="1576" y="1303"/>
                  <a:pt x="1652" y="1016"/>
                  <a:pt x="1523" y="792"/>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4" name="Leaf" title="Icon of a leaf">
            <a:extLst>
              <a:ext uri="{FF2B5EF4-FFF2-40B4-BE49-F238E27FC236}">
                <a16:creationId xmlns:a16="http://schemas.microsoft.com/office/drawing/2014/main" id="{D64B8720-C6A8-488B-90B9-D48DDBE6774C}"/>
              </a:ext>
            </a:extLst>
          </p:cNvPr>
          <p:cNvSpPr>
            <a:spLocks noChangeAspect="1" noEditPoints="1"/>
          </p:cNvSpPr>
          <p:nvPr/>
        </p:nvSpPr>
        <p:spPr bwMode="auto">
          <a:xfrm>
            <a:off x="1776540" y="1209223"/>
            <a:ext cx="242892" cy="365708"/>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5" name="Sustainable_EC0A" title="Icon of a tree branch">
            <a:extLst>
              <a:ext uri="{FF2B5EF4-FFF2-40B4-BE49-F238E27FC236}">
                <a16:creationId xmlns:a16="http://schemas.microsoft.com/office/drawing/2014/main" id="{0DD49F3F-7D96-4B82-AB5A-60C4D2D4F2C0}"/>
              </a:ext>
            </a:extLst>
          </p:cNvPr>
          <p:cNvSpPr>
            <a:spLocks noChangeAspect="1" noEditPoints="1"/>
          </p:cNvSpPr>
          <p:nvPr/>
        </p:nvSpPr>
        <p:spPr bwMode="auto">
          <a:xfrm>
            <a:off x="2663857" y="1209223"/>
            <a:ext cx="388224" cy="365708"/>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loud" title="Icon of a cloud">
            <a:extLst>
              <a:ext uri="{FF2B5EF4-FFF2-40B4-BE49-F238E27FC236}">
                <a16:creationId xmlns:a16="http://schemas.microsoft.com/office/drawing/2014/main" id="{ECD76DDF-7FAB-466C-BC81-74D3C3BF20D5}"/>
              </a:ext>
            </a:extLst>
          </p:cNvPr>
          <p:cNvSpPr>
            <a:spLocks noChangeAspect="1"/>
          </p:cNvSpPr>
          <p:nvPr/>
        </p:nvSpPr>
        <p:spPr bwMode="auto">
          <a:xfrm>
            <a:off x="7434082" y="1247444"/>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Sun" title="Icon of the sun">
            <a:extLst>
              <a:ext uri="{FF2B5EF4-FFF2-40B4-BE49-F238E27FC236}">
                <a16:creationId xmlns:a16="http://schemas.microsoft.com/office/drawing/2014/main" id="{0A231B56-48D4-4F23-9A66-8CBD8CE3EEC8}"/>
              </a:ext>
            </a:extLst>
          </p:cNvPr>
          <p:cNvSpPr>
            <a:spLocks noChangeAspect="1" noEditPoints="1"/>
          </p:cNvSpPr>
          <p:nvPr/>
        </p:nvSpPr>
        <p:spPr bwMode="auto">
          <a:xfrm>
            <a:off x="8439779" y="1209223"/>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kiResorts_EB45" title="Icon of mountains">
            <a:extLst>
              <a:ext uri="{FF2B5EF4-FFF2-40B4-BE49-F238E27FC236}">
                <a16:creationId xmlns:a16="http://schemas.microsoft.com/office/drawing/2014/main" id="{46C59058-2633-47C3-9A2D-549754C57C3C}"/>
              </a:ext>
            </a:extLst>
          </p:cNvPr>
          <p:cNvSpPr>
            <a:spLocks noChangeAspect="1" noEditPoints="1"/>
          </p:cNvSpPr>
          <p:nvPr/>
        </p:nvSpPr>
        <p:spPr bwMode="auto">
          <a:xfrm>
            <a:off x="6443631" y="1209223"/>
            <a:ext cx="508549" cy="365708"/>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plant_3" title="Icon of three stalks of wheat">
            <a:extLst>
              <a:ext uri="{FF2B5EF4-FFF2-40B4-BE49-F238E27FC236}">
                <a16:creationId xmlns:a16="http://schemas.microsoft.com/office/drawing/2014/main" id="{D70E0879-FC9D-4B73-8E0E-F2D4E7D2C9E0}"/>
              </a:ext>
            </a:extLst>
          </p:cNvPr>
          <p:cNvSpPr>
            <a:spLocks noChangeAspect="1" noEditPoints="1"/>
          </p:cNvSpPr>
          <p:nvPr/>
        </p:nvSpPr>
        <p:spPr bwMode="auto">
          <a:xfrm>
            <a:off x="4671708" y="1209223"/>
            <a:ext cx="212459"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Owl" title="Icon of an owl">
            <a:extLst>
              <a:ext uri="{FF2B5EF4-FFF2-40B4-BE49-F238E27FC236}">
                <a16:creationId xmlns:a16="http://schemas.microsoft.com/office/drawing/2014/main" id="{7DF49100-2BBF-4F1A-B292-E99251EB2788}"/>
              </a:ext>
            </a:extLst>
          </p:cNvPr>
          <p:cNvSpPr>
            <a:spLocks noChangeAspect="1" noEditPoints="1"/>
          </p:cNvSpPr>
          <p:nvPr/>
        </p:nvSpPr>
        <p:spPr bwMode="auto">
          <a:xfrm>
            <a:off x="5591394" y="1209223"/>
            <a:ext cx="293055" cy="365708"/>
          </a:xfrm>
          <a:custGeom>
            <a:avLst/>
            <a:gdLst>
              <a:gd name="T0" fmla="*/ 247 w 270"/>
              <a:gd name="T1" fmla="*/ 113 h 338"/>
              <a:gd name="T2" fmla="*/ 135 w 270"/>
              <a:gd name="T3" fmla="*/ 225 h 338"/>
              <a:gd name="T4" fmla="*/ 22 w 270"/>
              <a:gd name="T5" fmla="*/ 113 h 338"/>
              <a:gd name="T6" fmla="*/ 135 w 270"/>
              <a:gd name="T7" fmla="*/ 0 h 338"/>
              <a:gd name="T8" fmla="*/ 247 w 270"/>
              <a:gd name="T9" fmla="*/ 113 h 338"/>
              <a:gd name="T10" fmla="*/ 135 w 270"/>
              <a:gd name="T11" fmla="*/ 147 h 338"/>
              <a:gd name="T12" fmla="*/ 135 w 270"/>
              <a:gd name="T13" fmla="*/ 90 h 338"/>
              <a:gd name="T14" fmla="*/ 90 w 270"/>
              <a:gd name="T15" fmla="*/ 45 h 338"/>
              <a:gd name="T16" fmla="*/ 34 w 270"/>
              <a:gd name="T17" fmla="*/ 45 h 338"/>
              <a:gd name="T18" fmla="*/ 0 w 270"/>
              <a:gd name="T19" fmla="*/ 12 h 338"/>
              <a:gd name="T20" fmla="*/ 270 w 270"/>
              <a:gd name="T21" fmla="*/ 12 h 338"/>
              <a:gd name="T22" fmla="*/ 236 w 270"/>
              <a:gd name="T23" fmla="*/ 45 h 338"/>
              <a:gd name="T24" fmla="*/ 180 w 270"/>
              <a:gd name="T25" fmla="*/ 45 h 338"/>
              <a:gd name="T26" fmla="*/ 135 w 270"/>
              <a:gd name="T27" fmla="*/ 90 h 338"/>
              <a:gd name="T28" fmla="*/ 22 w 270"/>
              <a:gd name="T29" fmla="*/ 113 h 338"/>
              <a:gd name="T30" fmla="*/ 22 w 270"/>
              <a:gd name="T31" fmla="*/ 180 h 338"/>
              <a:gd name="T32" fmla="*/ 180 w 270"/>
              <a:gd name="T33" fmla="*/ 338 h 338"/>
              <a:gd name="T34" fmla="*/ 135 w 270"/>
              <a:gd name="T35" fmla="*/ 225 h 338"/>
              <a:gd name="T36" fmla="*/ 247 w 270"/>
              <a:gd name="T37" fmla="*/ 338 h 338"/>
              <a:gd name="T38" fmla="*/ 188 w 270"/>
              <a:gd name="T39" fmla="*/ 83 h 338"/>
              <a:gd name="T40" fmla="*/ 169 w 270"/>
              <a:gd name="T41" fmla="*/ 102 h 338"/>
              <a:gd name="T42" fmla="*/ 188 w 270"/>
              <a:gd name="T43" fmla="*/ 120 h 338"/>
              <a:gd name="T44" fmla="*/ 206 w 270"/>
              <a:gd name="T45" fmla="*/ 102 h 338"/>
              <a:gd name="T46" fmla="*/ 188 w 270"/>
              <a:gd name="T47" fmla="*/ 83 h 338"/>
              <a:gd name="T48" fmla="*/ 82 w 270"/>
              <a:gd name="T49" fmla="*/ 83 h 338"/>
              <a:gd name="T50" fmla="*/ 63 w 270"/>
              <a:gd name="T51" fmla="*/ 102 h 338"/>
              <a:gd name="T52" fmla="*/ 82 w 270"/>
              <a:gd name="T53" fmla="*/ 120 h 338"/>
              <a:gd name="T54" fmla="*/ 101 w 270"/>
              <a:gd name="T55" fmla="*/ 102 h 338"/>
              <a:gd name="T56" fmla="*/ 82 w 270"/>
              <a:gd name="T57" fmla="*/ 83 h 338"/>
              <a:gd name="T58" fmla="*/ 0 w 270"/>
              <a:gd name="T59" fmla="*/ 338 h 338"/>
              <a:gd name="T60" fmla="*/ 247 w 270"/>
              <a:gd name="T61" fmla="*/ 338 h 338"/>
              <a:gd name="T62" fmla="*/ 247 w 270"/>
              <a:gd name="T63" fmla="*/ 1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8">
                <a:moveTo>
                  <a:pt x="247" y="113"/>
                </a:moveTo>
                <a:cubicBezTo>
                  <a:pt x="247" y="175"/>
                  <a:pt x="197" y="225"/>
                  <a:pt x="135" y="225"/>
                </a:cubicBezTo>
                <a:cubicBezTo>
                  <a:pt x="73" y="225"/>
                  <a:pt x="22" y="175"/>
                  <a:pt x="22" y="113"/>
                </a:cubicBezTo>
                <a:cubicBezTo>
                  <a:pt x="22" y="51"/>
                  <a:pt x="73" y="0"/>
                  <a:pt x="135" y="0"/>
                </a:cubicBezTo>
                <a:cubicBezTo>
                  <a:pt x="197" y="0"/>
                  <a:pt x="247" y="51"/>
                  <a:pt x="247" y="113"/>
                </a:cubicBezTo>
                <a:close/>
                <a:moveTo>
                  <a:pt x="135" y="147"/>
                </a:moveTo>
                <a:cubicBezTo>
                  <a:pt x="135" y="90"/>
                  <a:pt x="135" y="90"/>
                  <a:pt x="135" y="90"/>
                </a:cubicBezTo>
                <a:cubicBezTo>
                  <a:pt x="135" y="65"/>
                  <a:pt x="115" y="45"/>
                  <a:pt x="90" y="45"/>
                </a:cubicBezTo>
                <a:cubicBezTo>
                  <a:pt x="34" y="45"/>
                  <a:pt x="34" y="45"/>
                  <a:pt x="34" y="45"/>
                </a:cubicBezTo>
                <a:cubicBezTo>
                  <a:pt x="15" y="45"/>
                  <a:pt x="0" y="30"/>
                  <a:pt x="0" y="12"/>
                </a:cubicBezTo>
                <a:moveTo>
                  <a:pt x="270" y="12"/>
                </a:moveTo>
                <a:cubicBezTo>
                  <a:pt x="270" y="30"/>
                  <a:pt x="255" y="45"/>
                  <a:pt x="236" y="45"/>
                </a:cubicBezTo>
                <a:cubicBezTo>
                  <a:pt x="180" y="45"/>
                  <a:pt x="180" y="45"/>
                  <a:pt x="180" y="45"/>
                </a:cubicBezTo>
                <a:cubicBezTo>
                  <a:pt x="155" y="45"/>
                  <a:pt x="135" y="65"/>
                  <a:pt x="135" y="90"/>
                </a:cubicBezTo>
                <a:moveTo>
                  <a:pt x="22" y="113"/>
                </a:moveTo>
                <a:cubicBezTo>
                  <a:pt x="22" y="180"/>
                  <a:pt x="22" y="180"/>
                  <a:pt x="22" y="180"/>
                </a:cubicBezTo>
                <a:cubicBezTo>
                  <a:pt x="22" y="267"/>
                  <a:pt x="93" y="338"/>
                  <a:pt x="180" y="338"/>
                </a:cubicBezTo>
                <a:moveTo>
                  <a:pt x="135" y="225"/>
                </a:moveTo>
                <a:cubicBezTo>
                  <a:pt x="135" y="287"/>
                  <a:pt x="185" y="338"/>
                  <a:pt x="247" y="338"/>
                </a:cubicBezTo>
                <a:moveTo>
                  <a:pt x="188" y="83"/>
                </a:moveTo>
                <a:cubicBezTo>
                  <a:pt x="177" y="83"/>
                  <a:pt x="169" y="91"/>
                  <a:pt x="169" y="102"/>
                </a:cubicBezTo>
                <a:cubicBezTo>
                  <a:pt x="169" y="112"/>
                  <a:pt x="177" y="120"/>
                  <a:pt x="188" y="120"/>
                </a:cubicBezTo>
                <a:cubicBezTo>
                  <a:pt x="198" y="120"/>
                  <a:pt x="206" y="112"/>
                  <a:pt x="206" y="102"/>
                </a:cubicBezTo>
                <a:cubicBezTo>
                  <a:pt x="206" y="91"/>
                  <a:pt x="198" y="83"/>
                  <a:pt x="188" y="83"/>
                </a:cubicBezTo>
                <a:close/>
                <a:moveTo>
                  <a:pt x="82" y="83"/>
                </a:moveTo>
                <a:cubicBezTo>
                  <a:pt x="72" y="83"/>
                  <a:pt x="63" y="91"/>
                  <a:pt x="63" y="102"/>
                </a:cubicBezTo>
                <a:cubicBezTo>
                  <a:pt x="63" y="112"/>
                  <a:pt x="72" y="120"/>
                  <a:pt x="82" y="120"/>
                </a:cubicBezTo>
                <a:cubicBezTo>
                  <a:pt x="92" y="120"/>
                  <a:pt x="101" y="112"/>
                  <a:pt x="101" y="102"/>
                </a:cubicBezTo>
                <a:cubicBezTo>
                  <a:pt x="101" y="91"/>
                  <a:pt x="92" y="83"/>
                  <a:pt x="82" y="83"/>
                </a:cubicBezTo>
                <a:close/>
                <a:moveTo>
                  <a:pt x="0" y="338"/>
                </a:moveTo>
                <a:cubicBezTo>
                  <a:pt x="247" y="338"/>
                  <a:pt x="247" y="338"/>
                  <a:pt x="247" y="338"/>
                </a:cubicBezTo>
                <a:cubicBezTo>
                  <a:pt x="247" y="113"/>
                  <a:pt x="247" y="113"/>
                  <a:pt x="247"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Moon" title="Icon of a crescent moon">
            <a:extLst>
              <a:ext uri="{FF2B5EF4-FFF2-40B4-BE49-F238E27FC236}">
                <a16:creationId xmlns:a16="http://schemas.microsoft.com/office/drawing/2014/main" id="{3CF5AC06-0ECC-43BA-975A-D573A60E1367}"/>
              </a:ext>
            </a:extLst>
          </p:cNvPr>
          <p:cNvSpPr>
            <a:spLocks noChangeAspect="1"/>
          </p:cNvSpPr>
          <p:nvPr/>
        </p:nvSpPr>
        <p:spPr bwMode="auto">
          <a:xfrm>
            <a:off x="9414295" y="1209223"/>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Gravity" title="Icon of a solar system">
            <a:extLst>
              <a:ext uri="{FF2B5EF4-FFF2-40B4-BE49-F238E27FC236}">
                <a16:creationId xmlns:a16="http://schemas.microsoft.com/office/drawing/2014/main" id="{40799D96-61D2-42EB-AB78-3ACE26CAA7AB}"/>
              </a:ext>
            </a:extLst>
          </p:cNvPr>
          <p:cNvSpPr>
            <a:spLocks noChangeAspect="1" noEditPoints="1"/>
          </p:cNvSpPr>
          <p:nvPr/>
        </p:nvSpPr>
        <p:spPr bwMode="auto">
          <a:xfrm>
            <a:off x="11319440" y="1209223"/>
            <a:ext cx="366290" cy="365708"/>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globe_4" title="Icon of the earth">
            <a:extLst>
              <a:ext uri="{FF2B5EF4-FFF2-40B4-BE49-F238E27FC236}">
                <a16:creationId xmlns:a16="http://schemas.microsoft.com/office/drawing/2014/main" id="{8CDFD76B-AF59-47AD-B7D1-648BFA88291E}"/>
              </a:ext>
            </a:extLst>
          </p:cNvPr>
          <p:cNvSpPr>
            <a:spLocks noChangeAspect="1" noEditPoints="1"/>
          </p:cNvSpPr>
          <p:nvPr/>
        </p:nvSpPr>
        <p:spPr bwMode="auto">
          <a:xfrm>
            <a:off x="10360367"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document_6" title="Icon of a document with a padlock in the lower right corner">
            <a:extLst>
              <a:ext uri="{FF2B5EF4-FFF2-40B4-BE49-F238E27FC236}">
                <a16:creationId xmlns:a16="http://schemas.microsoft.com/office/drawing/2014/main" id="{005BAF1A-117B-439B-B012-F1BAF5534402}"/>
              </a:ext>
            </a:extLst>
          </p:cNvPr>
          <p:cNvSpPr>
            <a:spLocks noChangeAspect="1" noEditPoints="1"/>
          </p:cNvSpPr>
          <p:nvPr/>
        </p:nvSpPr>
        <p:spPr bwMode="auto">
          <a:xfrm>
            <a:off x="6551620" y="4866306"/>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document_4" title="Icon of two documents side by side">
            <a:extLst>
              <a:ext uri="{FF2B5EF4-FFF2-40B4-BE49-F238E27FC236}">
                <a16:creationId xmlns:a16="http://schemas.microsoft.com/office/drawing/2014/main" id="{595DBB8D-A54F-4ED2-BADA-6531C602EF70}"/>
              </a:ext>
            </a:extLst>
          </p:cNvPr>
          <p:cNvSpPr>
            <a:spLocks noChangeAspect="1" noEditPoints="1"/>
          </p:cNvSpPr>
          <p:nvPr/>
        </p:nvSpPr>
        <p:spPr bwMode="auto">
          <a:xfrm>
            <a:off x="1669417" y="4909791"/>
            <a:ext cx="457135" cy="278740"/>
          </a:xfrm>
          <a:custGeom>
            <a:avLst/>
            <a:gdLst>
              <a:gd name="T0" fmla="*/ 0 w 246"/>
              <a:gd name="T1" fmla="*/ 99 h 150"/>
              <a:gd name="T2" fmla="*/ 0 w 246"/>
              <a:gd name="T3" fmla="*/ 50 h 150"/>
              <a:gd name="T4" fmla="*/ 49 w 246"/>
              <a:gd name="T5" fmla="*/ 0 h 150"/>
              <a:gd name="T6" fmla="*/ 99 w 246"/>
              <a:gd name="T7" fmla="*/ 0 h 150"/>
              <a:gd name="T8" fmla="*/ 99 w 246"/>
              <a:gd name="T9" fmla="*/ 150 h 150"/>
              <a:gd name="T10" fmla="*/ 0 w 246"/>
              <a:gd name="T11" fmla="*/ 150 h 150"/>
              <a:gd name="T12" fmla="*/ 0 w 246"/>
              <a:gd name="T13" fmla="*/ 99 h 150"/>
              <a:gd name="T14" fmla="*/ 0 w 246"/>
              <a:gd name="T15" fmla="*/ 50 h 150"/>
              <a:gd name="T16" fmla="*/ 49 w 246"/>
              <a:gd name="T17" fmla="*/ 50 h 150"/>
              <a:gd name="T18" fmla="*/ 49 w 246"/>
              <a:gd name="T19" fmla="*/ 0 h 150"/>
              <a:gd name="T20" fmla="*/ 246 w 246"/>
              <a:gd name="T21" fmla="*/ 96 h 150"/>
              <a:gd name="T22" fmla="*/ 246 w 246"/>
              <a:gd name="T23" fmla="*/ 50 h 150"/>
              <a:gd name="T24" fmla="*/ 197 w 246"/>
              <a:gd name="T25" fmla="*/ 0 h 150"/>
              <a:gd name="T26" fmla="*/ 147 w 246"/>
              <a:gd name="T27" fmla="*/ 0 h 150"/>
              <a:gd name="T28" fmla="*/ 147 w 246"/>
              <a:gd name="T29" fmla="*/ 150 h 150"/>
              <a:gd name="T30" fmla="*/ 246 w 246"/>
              <a:gd name="T31" fmla="*/ 150 h 150"/>
              <a:gd name="T32" fmla="*/ 246 w 246"/>
              <a:gd name="T33" fmla="*/ 96 h 150"/>
              <a:gd name="T34" fmla="*/ 196 w 246"/>
              <a:gd name="T35" fmla="*/ 0 h 150"/>
              <a:gd name="T36" fmla="*/ 196 w 246"/>
              <a:gd name="T37" fmla="*/ 50 h 150"/>
              <a:gd name="T38" fmla="*/ 246 w 246"/>
              <a:gd name="T39" fmla="*/ 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150">
                <a:moveTo>
                  <a:pt x="0" y="99"/>
                </a:moveTo>
                <a:lnTo>
                  <a:pt x="0" y="50"/>
                </a:lnTo>
                <a:lnTo>
                  <a:pt x="49" y="0"/>
                </a:lnTo>
                <a:lnTo>
                  <a:pt x="99" y="0"/>
                </a:lnTo>
                <a:lnTo>
                  <a:pt x="99" y="150"/>
                </a:lnTo>
                <a:lnTo>
                  <a:pt x="0" y="150"/>
                </a:lnTo>
                <a:lnTo>
                  <a:pt x="0" y="99"/>
                </a:lnTo>
                <a:moveTo>
                  <a:pt x="0" y="50"/>
                </a:moveTo>
                <a:lnTo>
                  <a:pt x="49" y="50"/>
                </a:lnTo>
                <a:lnTo>
                  <a:pt x="49" y="0"/>
                </a:lnTo>
                <a:moveTo>
                  <a:pt x="246" y="96"/>
                </a:moveTo>
                <a:lnTo>
                  <a:pt x="246" y="50"/>
                </a:lnTo>
                <a:lnTo>
                  <a:pt x="197" y="0"/>
                </a:lnTo>
                <a:lnTo>
                  <a:pt x="147" y="0"/>
                </a:lnTo>
                <a:lnTo>
                  <a:pt x="147" y="150"/>
                </a:lnTo>
                <a:lnTo>
                  <a:pt x="246" y="150"/>
                </a:lnTo>
                <a:lnTo>
                  <a:pt x="246" y="96"/>
                </a:lnTo>
                <a:moveTo>
                  <a:pt x="196" y="0"/>
                </a:moveTo>
                <a:lnTo>
                  <a:pt x="196" y="50"/>
                </a:lnTo>
                <a:lnTo>
                  <a:pt x="246" y="50"/>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list_4" title="Icon of a checklist">
            <a:extLst>
              <a:ext uri="{FF2B5EF4-FFF2-40B4-BE49-F238E27FC236}">
                <a16:creationId xmlns:a16="http://schemas.microsoft.com/office/drawing/2014/main" id="{C034DDA1-D63F-46D3-A547-58F17AE52EB0}"/>
              </a:ext>
            </a:extLst>
          </p:cNvPr>
          <p:cNvSpPr>
            <a:spLocks noChangeAspect="1" noEditPoints="1"/>
          </p:cNvSpPr>
          <p:nvPr/>
        </p:nvSpPr>
        <p:spPr bwMode="auto">
          <a:xfrm>
            <a:off x="8352096" y="3952038"/>
            <a:ext cx="541076" cy="36570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page" title="Icon of a rectangle with a dotted line in the middle, an arrow on the right side pointing to the right">
            <a:extLst>
              <a:ext uri="{FF2B5EF4-FFF2-40B4-BE49-F238E27FC236}">
                <a16:creationId xmlns:a16="http://schemas.microsoft.com/office/drawing/2014/main" id="{14293B5D-5ECE-421F-8377-B81054B46562}"/>
              </a:ext>
            </a:extLst>
          </p:cNvPr>
          <p:cNvSpPr>
            <a:spLocks noChangeAspect="1" noEditPoints="1"/>
          </p:cNvSpPr>
          <p:nvPr/>
        </p:nvSpPr>
        <p:spPr bwMode="auto">
          <a:xfrm>
            <a:off x="5509352" y="3970023"/>
            <a:ext cx="457135" cy="329737"/>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usb_key" title="Icon of a flash drive">
            <a:extLst>
              <a:ext uri="{FF2B5EF4-FFF2-40B4-BE49-F238E27FC236}">
                <a16:creationId xmlns:a16="http://schemas.microsoft.com/office/drawing/2014/main" id="{C54FC699-0631-4DB8-BC37-A73ABFFA5898}"/>
              </a:ext>
            </a:extLst>
          </p:cNvPr>
          <p:cNvSpPr>
            <a:spLocks noChangeAspect="1" noEditPoints="1"/>
          </p:cNvSpPr>
          <p:nvPr/>
        </p:nvSpPr>
        <p:spPr bwMode="auto">
          <a:xfrm>
            <a:off x="9482924" y="303776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list_4_bidi" title="Icon of a checklist">
            <a:extLst>
              <a:ext uri="{FF2B5EF4-FFF2-40B4-BE49-F238E27FC236}">
                <a16:creationId xmlns:a16="http://schemas.microsoft.com/office/drawing/2014/main" id="{ABE71B81-94A2-42A4-B2FD-974EA5B4FA33}"/>
              </a:ext>
            </a:extLst>
          </p:cNvPr>
          <p:cNvSpPr>
            <a:spLocks noChangeAspect="1" noEditPoints="1"/>
          </p:cNvSpPr>
          <p:nvPr/>
        </p:nvSpPr>
        <p:spPr bwMode="auto">
          <a:xfrm>
            <a:off x="9307492" y="3952038"/>
            <a:ext cx="550250" cy="365708"/>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browser_3" title="Icon of a browser window with an arrow pointing from the outside to the center">
            <a:extLst>
              <a:ext uri="{FF2B5EF4-FFF2-40B4-BE49-F238E27FC236}">
                <a16:creationId xmlns:a16="http://schemas.microsoft.com/office/drawing/2014/main" id="{DBB1AD33-21A0-48BB-BA0E-1C7DEB1051E4}"/>
              </a:ext>
            </a:extLst>
          </p:cNvPr>
          <p:cNvSpPr>
            <a:spLocks noChangeAspect="1" noEditPoints="1"/>
          </p:cNvSpPr>
          <p:nvPr/>
        </p:nvSpPr>
        <p:spPr bwMode="auto">
          <a:xfrm>
            <a:off x="10350362" y="303776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0" name="News_E900" title="Icon of a newspaper">
            <a:extLst>
              <a:ext uri="{FF2B5EF4-FFF2-40B4-BE49-F238E27FC236}">
                <a16:creationId xmlns:a16="http://schemas.microsoft.com/office/drawing/2014/main" id="{D9287404-6775-40F6-A928-30ADB15610F5}"/>
              </a:ext>
            </a:extLst>
          </p:cNvPr>
          <p:cNvSpPr>
            <a:spLocks noChangeAspect="1" noEditPoints="1"/>
          </p:cNvSpPr>
          <p:nvPr/>
        </p:nvSpPr>
        <p:spPr bwMode="auto">
          <a:xfrm>
            <a:off x="1669417" y="3982323"/>
            <a:ext cx="457135" cy="30513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book_2" title="Icon of a book and a pencil">
            <a:extLst>
              <a:ext uri="{FF2B5EF4-FFF2-40B4-BE49-F238E27FC236}">
                <a16:creationId xmlns:a16="http://schemas.microsoft.com/office/drawing/2014/main" id="{9EB28104-F7E8-4643-8827-3AA4EC070C31}"/>
              </a:ext>
            </a:extLst>
          </p:cNvPr>
          <p:cNvSpPr>
            <a:spLocks noChangeAspect="1" noEditPoints="1"/>
          </p:cNvSpPr>
          <p:nvPr/>
        </p:nvSpPr>
        <p:spPr bwMode="auto">
          <a:xfrm>
            <a:off x="11302955" y="3037766"/>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clock_10" title="Icon of an hourglass">
            <a:extLst>
              <a:ext uri="{FF2B5EF4-FFF2-40B4-BE49-F238E27FC236}">
                <a16:creationId xmlns:a16="http://schemas.microsoft.com/office/drawing/2014/main" id="{88F64391-354B-4489-B7D0-49DA48F6E7A5}"/>
              </a:ext>
            </a:extLst>
          </p:cNvPr>
          <p:cNvSpPr>
            <a:spLocks noChangeAspect="1" noEditPoints="1"/>
          </p:cNvSpPr>
          <p:nvPr/>
        </p:nvSpPr>
        <p:spPr bwMode="auto">
          <a:xfrm>
            <a:off x="1715769" y="3037766"/>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Trackers_EADF" title="Icon of a clipboard with a checklist on it">
            <a:extLst>
              <a:ext uri="{FF2B5EF4-FFF2-40B4-BE49-F238E27FC236}">
                <a16:creationId xmlns:a16="http://schemas.microsoft.com/office/drawing/2014/main" id="{2101F2BB-7234-4263-8068-47E6621F4042}"/>
              </a:ext>
            </a:extLst>
          </p:cNvPr>
          <p:cNvSpPr>
            <a:spLocks noChangeAspect="1" noEditPoints="1"/>
          </p:cNvSpPr>
          <p:nvPr/>
        </p:nvSpPr>
        <p:spPr bwMode="auto">
          <a:xfrm>
            <a:off x="6563803"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7528547"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2" name="Telemarketer_E7B9" title="Icon of a person wearing a headset">
            <a:extLst>
              <a:ext uri="{FF2B5EF4-FFF2-40B4-BE49-F238E27FC236}">
                <a16:creationId xmlns:a16="http://schemas.microsoft.com/office/drawing/2014/main" id="{78DB5447-022E-4A60-8CE2-D0A9F7F15487}"/>
              </a:ext>
            </a:extLst>
          </p:cNvPr>
          <p:cNvSpPr>
            <a:spLocks noChangeAspect="1" noEditPoints="1"/>
          </p:cNvSpPr>
          <p:nvPr/>
        </p:nvSpPr>
        <p:spPr bwMode="auto">
          <a:xfrm>
            <a:off x="784682" y="3952038"/>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6" name="StorageOptical_E958" title="Icon of a hard disk">
            <a:extLst>
              <a:ext uri="{FF2B5EF4-FFF2-40B4-BE49-F238E27FC236}">
                <a16:creationId xmlns:a16="http://schemas.microsoft.com/office/drawing/2014/main" id="{CD870CFD-D7D5-46F5-91D7-144799A1C47D}"/>
              </a:ext>
            </a:extLst>
          </p:cNvPr>
          <p:cNvSpPr>
            <a:spLocks noChangeAspect="1" noEditPoints="1"/>
          </p:cNvSpPr>
          <p:nvPr/>
        </p:nvSpPr>
        <p:spPr bwMode="auto">
          <a:xfrm>
            <a:off x="8439823" y="3037766"/>
            <a:ext cx="365620" cy="36570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0" name="speedometer" title="Icon of a spedometer showing medium speed">
            <a:extLst>
              <a:ext uri="{FF2B5EF4-FFF2-40B4-BE49-F238E27FC236}">
                <a16:creationId xmlns:a16="http://schemas.microsoft.com/office/drawing/2014/main" id="{A66043AD-CCF7-4B0C-A919-33F81AC077DC}"/>
              </a:ext>
            </a:extLst>
          </p:cNvPr>
          <p:cNvSpPr>
            <a:spLocks noChangeAspect="1" noEditPoints="1"/>
          </p:cNvSpPr>
          <p:nvPr/>
        </p:nvSpPr>
        <p:spPr bwMode="auto">
          <a:xfrm>
            <a:off x="3635098" y="303776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4" name="speedometer_3" title="Icon of a spedometer showing slow speed">
            <a:extLst>
              <a:ext uri="{FF2B5EF4-FFF2-40B4-BE49-F238E27FC236}">
                <a16:creationId xmlns:a16="http://schemas.microsoft.com/office/drawing/2014/main" id="{BE19579D-B1B9-4D69-8FAA-896C3101B628}"/>
              </a:ext>
            </a:extLst>
          </p:cNvPr>
          <p:cNvSpPr>
            <a:spLocks noChangeAspect="1" noEditPoints="1"/>
          </p:cNvSpPr>
          <p:nvPr/>
        </p:nvSpPr>
        <p:spPr bwMode="auto">
          <a:xfrm>
            <a:off x="2675114" y="303776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8"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4595082" y="303776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6"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7452698" y="3037766"/>
            <a:ext cx="419902"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0" name="PageEdit_EFB8" title="Icon of a document with a pencil on top of it">
            <a:extLst>
              <a:ext uri="{FF2B5EF4-FFF2-40B4-BE49-F238E27FC236}">
                <a16:creationId xmlns:a16="http://schemas.microsoft.com/office/drawing/2014/main" id="{B9D457BA-06EB-424E-AB13-212A57498BDA}"/>
              </a:ext>
            </a:extLst>
          </p:cNvPr>
          <p:cNvSpPr>
            <a:spLocks noChangeAspect="1" noEditPoints="1"/>
          </p:cNvSpPr>
          <p:nvPr/>
        </p:nvSpPr>
        <p:spPr bwMode="auto">
          <a:xfrm>
            <a:off x="5566422" y="4866306"/>
            <a:ext cx="342995" cy="365708"/>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4"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91664" y="4866306"/>
            <a:ext cx="292673" cy="365708"/>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5" name="MeetingPlanner_EBF2" title="Icon of a person in front of a calendar">
            <a:extLst>
              <a:ext uri="{FF2B5EF4-FFF2-40B4-BE49-F238E27FC236}">
                <a16:creationId xmlns:a16="http://schemas.microsoft.com/office/drawing/2014/main" id="{1E696935-04FD-4AD9-8103-A64A0E9147CF}"/>
              </a:ext>
            </a:extLst>
          </p:cNvPr>
          <p:cNvSpPr>
            <a:spLocks noChangeAspect="1" noEditPoints="1"/>
          </p:cNvSpPr>
          <p:nvPr/>
        </p:nvSpPr>
        <p:spPr bwMode="auto">
          <a:xfrm>
            <a:off x="6526591" y="303776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9" name="FolderOpen_E838" title="Icon of an open folder">
            <a:extLst>
              <a:ext uri="{FF2B5EF4-FFF2-40B4-BE49-F238E27FC236}">
                <a16:creationId xmlns:a16="http://schemas.microsoft.com/office/drawing/2014/main" id="{DDFB6A11-E98E-4FCE-8D59-C1111D458C55}"/>
              </a:ext>
            </a:extLst>
          </p:cNvPr>
          <p:cNvSpPr>
            <a:spLocks noChangeAspect="1"/>
          </p:cNvSpPr>
          <p:nvPr/>
        </p:nvSpPr>
        <p:spPr bwMode="auto">
          <a:xfrm>
            <a:off x="7530054" y="4866306"/>
            <a:ext cx="265190" cy="365708"/>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3"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8394066" y="4881434"/>
            <a:ext cx="457135" cy="33545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7" name="file" title="Icon of a file cabinet">
            <a:extLst>
              <a:ext uri="{FF2B5EF4-FFF2-40B4-BE49-F238E27FC236}">
                <a16:creationId xmlns:a16="http://schemas.microsoft.com/office/drawing/2014/main" id="{198B6BCA-42F3-41A8-BD42-C7F19E78F17A}"/>
              </a:ext>
            </a:extLst>
          </p:cNvPr>
          <p:cNvSpPr>
            <a:spLocks noChangeAspect="1" noEditPoints="1"/>
          </p:cNvSpPr>
          <p:nvPr/>
        </p:nvSpPr>
        <p:spPr bwMode="auto">
          <a:xfrm>
            <a:off x="9426853" y="4866306"/>
            <a:ext cx="311529" cy="365708"/>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Directory" title="Icon of an address book or directory">
            <a:extLst>
              <a:ext uri="{FF2B5EF4-FFF2-40B4-BE49-F238E27FC236}">
                <a16:creationId xmlns:a16="http://schemas.microsoft.com/office/drawing/2014/main" id="{A904E826-64D6-4F21-BA28-46B094527E50}"/>
              </a:ext>
            </a:extLst>
          </p:cNvPr>
          <p:cNvSpPr>
            <a:spLocks noChangeAspect="1" noEditPoints="1"/>
          </p:cNvSpPr>
          <p:nvPr/>
        </p:nvSpPr>
        <p:spPr bwMode="auto">
          <a:xfrm>
            <a:off x="2675764" y="3952038"/>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DevUpdate_ECC5" title="Icon of a clock with an arrow around it pointing clockwise">
            <a:extLst>
              <a:ext uri="{FF2B5EF4-FFF2-40B4-BE49-F238E27FC236}">
                <a16:creationId xmlns:a16="http://schemas.microsoft.com/office/drawing/2014/main" id="{95CA7039-BEF8-4E81-8090-4BB17203C87A}"/>
              </a:ext>
            </a:extLst>
          </p:cNvPr>
          <p:cNvSpPr>
            <a:spLocks noChangeAspect="1" noEditPoints="1"/>
          </p:cNvSpPr>
          <p:nvPr/>
        </p:nvSpPr>
        <p:spPr bwMode="auto">
          <a:xfrm>
            <a:off x="755364" y="3037766"/>
            <a:ext cx="365274" cy="36570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CRMArticles_EFF5" title="Icon of two documents stacked together with writing on them">
            <a:extLst>
              <a:ext uri="{FF2B5EF4-FFF2-40B4-BE49-F238E27FC236}">
                <a16:creationId xmlns:a16="http://schemas.microsoft.com/office/drawing/2014/main" id="{94BF34E1-0081-4FF1-AD53-EFB029455090}"/>
              </a:ext>
            </a:extLst>
          </p:cNvPr>
          <p:cNvSpPr>
            <a:spLocks noChangeAspect="1" noEditPoints="1"/>
          </p:cNvSpPr>
          <p:nvPr/>
        </p:nvSpPr>
        <p:spPr bwMode="auto">
          <a:xfrm>
            <a:off x="3659548" y="4866306"/>
            <a:ext cx="316811" cy="3657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 name="Copy_E8C8" title="Icon of two documents stacked together">
            <a:extLst>
              <a:ext uri="{FF2B5EF4-FFF2-40B4-BE49-F238E27FC236}">
                <a16:creationId xmlns:a16="http://schemas.microsoft.com/office/drawing/2014/main" id="{370C9283-DD08-4510-AD24-42097C018731}"/>
              </a:ext>
            </a:extLst>
          </p:cNvPr>
          <p:cNvSpPr>
            <a:spLocks noChangeAspect="1" noEditPoints="1"/>
          </p:cNvSpPr>
          <p:nvPr/>
        </p:nvSpPr>
        <p:spPr bwMode="auto">
          <a:xfrm>
            <a:off x="2699474" y="4866306"/>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2"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3653403"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ompanyDirectory_EF0D_bidi" title="Icon of a directory or logbook">
            <a:extLst>
              <a:ext uri="{FF2B5EF4-FFF2-40B4-BE49-F238E27FC236}">
                <a16:creationId xmlns:a16="http://schemas.microsoft.com/office/drawing/2014/main" id="{5C4ABBF9-5E84-4CC5-84F7-31581D3C83AD}"/>
              </a:ext>
            </a:extLst>
          </p:cNvPr>
          <p:cNvSpPr>
            <a:spLocks noChangeAspect="1" noEditPoints="1"/>
          </p:cNvSpPr>
          <p:nvPr/>
        </p:nvSpPr>
        <p:spPr bwMode="auto">
          <a:xfrm flipH="1">
            <a:off x="4613387"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Calendar" title="Icon of a calendar">
            <a:extLst>
              <a:ext uri="{FF2B5EF4-FFF2-40B4-BE49-F238E27FC236}">
                <a16:creationId xmlns:a16="http://schemas.microsoft.com/office/drawing/2014/main" id="{F3BD2E9A-E36D-4092-8272-1206C8814D62}"/>
              </a:ext>
            </a:extLst>
          </p:cNvPr>
          <p:cNvSpPr>
            <a:spLocks noChangeAspect="1" noEditPoints="1"/>
          </p:cNvSpPr>
          <p:nvPr/>
        </p:nvSpPr>
        <p:spPr bwMode="auto">
          <a:xfrm>
            <a:off x="5547088" y="3037766"/>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ulletedList_E8FD" title="Icon of a bulleted list">
            <a:extLst>
              <a:ext uri="{FF2B5EF4-FFF2-40B4-BE49-F238E27FC236}">
                <a16:creationId xmlns:a16="http://schemas.microsoft.com/office/drawing/2014/main" id="{35667DE1-BA6F-4510-B3D7-5A1B5F8EAD90}"/>
              </a:ext>
            </a:extLst>
          </p:cNvPr>
          <p:cNvSpPr>
            <a:spLocks noChangeAspect="1" noEditPoints="1"/>
          </p:cNvSpPr>
          <p:nvPr/>
        </p:nvSpPr>
        <p:spPr bwMode="auto">
          <a:xfrm>
            <a:off x="10314033"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BulletedList_E8FD_bidi" title="Icon of a bulleted list">
            <a:extLst>
              <a:ext uri="{FF2B5EF4-FFF2-40B4-BE49-F238E27FC236}">
                <a16:creationId xmlns:a16="http://schemas.microsoft.com/office/drawing/2014/main" id="{F6F72FA8-1FED-4992-876A-7B3FFE4A1AA8}"/>
              </a:ext>
            </a:extLst>
          </p:cNvPr>
          <p:cNvSpPr>
            <a:spLocks noChangeAspect="1" noEditPoints="1"/>
          </p:cNvSpPr>
          <p:nvPr/>
        </p:nvSpPr>
        <p:spPr bwMode="auto">
          <a:xfrm flipH="1">
            <a:off x="11274017"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Script_F03A" title="Icon of an unrolled document with writing on it">
            <a:extLst>
              <a:ext uri="{FF2B5EF4-FFF2-40B4-BE49-F238E27FC236}">
                <a16:creationId xmlns:a16="http://schemas.microsoft.com/office/drawing/2014/main" id="{34B63617-CF4F-4BA3-A7A9-5A0F32D36DFB}"/>
              </a:ext>
            </a:extLst>
          </p:cNvPr>
          <p:cNvSpPr>
            <a:spLocks noChangeAspect="1" noEditPoints="1"/>
          </p:cNvSpPr>
          <p:nvPr/>
        </p:nvSpPr>
        <p:spPr bwMode="auto">
          <a:xfrm>
            <a:off x="4595172" y="4866306"/>
            <a:ext cx="365531" cy="36570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 name="Tree" title="Icon of a tree">
            <a:extLst>
              <a:ext uri="{FF2B5EF4-FFF2-40B4-BE49-F238E27FC236}">
                <a16:creationId xmlns:a16="http://schemas.microsoft.com/office/drawing/2014/main" id="{B88AC0CA-A63B-4B7C-B345-AA2FC3EA12A9}"/>
              </a:ext>
            </a:extLst>
          </p:cNvPr>
          <p:cNvSpPr>
            <a:spLocks noChangeAspect="1" noEditPoints="1"/>
          </p:cNvSpPr>
          <p:nvPr/>
        </p:nvSpPr>
        <p:spPr bwMode="auto">
          <a:xfrm>
            <a:off x="3657182" y="1209223"/>
            <a:ext cx="321540" cy="365708"/>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737828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Table 66">
            <a:extLst>
              <a:ext uri="{FF2B5EF4-FFF2-40B4-BE49-F238E27FC236}">
                <a16:creationId xmlns:a16="http://schemas.microsoft.com/office/drawing/2014/main" id="{726359BE-D6D6-44E3-8B59-6FD4F4544ED2}"/>
              </a:ext>
            </a:extLst>
          </p:cNvPr>
          <p:cNvGraphicFramePr>
            <a:graphicFrameLocks noGrp="1"/>
          </p:cNvGraphicFramePr>
          <p:nvPr/>
        </p:nvGraphicFramePr>
        <p:xfrm>
          <a:off x="458010" y="15155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SECURITY  /  IDENTITY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Key, lock, secure, encrypt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protected, 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Unlocked, unsafe, unprotected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 secure,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Shield, secure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caution, alert, warning, firewall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Fingerprint, NUI, biometrics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Windows Hello, NUI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69" name="Table 68">
            <a:extLst>
              <a:ext uri="{FF2B5EF4-FFF2-40B4-BE49-F238E27FC236}">
                <a16:creationId xmlns:a16="http://schemas.microsoft.com/office/drawing/2014/main" id="{A971D30F-52C1-4FFB-9C41-810EE41958C6}"/>
              </a:ext>
            </a:extLst>
          </p:cNvPr>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TIME  /  CALENDAR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Stopwatch,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10" y="198009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SOUND  /  MUSIC</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Volume, sound, audio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Mute, sound off</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 record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sound, audio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Bluetooth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 pause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back, previous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forward, next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S–T</a:t>
            </a:r>
          </a:p>
        </p:txBody>
      </p:sp>
      <p:sp>
        <p:nvSpPr>
          <p:cNvPr id="33" name="control_3" title="Icon of the play symbol">
            <a:extLst>
              <a:ext uri="{FF2B5EF4-FFF2-40B4-BE49-F238E27FC236}">
                <a16:creationId xmlns:a16="http://schemas.microsoft.com/office/drawing/2014/main" id="{0A6CC12D-6365-4757-80B0-96AB655872BE}"/>
              </a:ext>
            </a:extLst>
          </p:cNvPr>
          <p:cNvSpPr>
            <a:spLocks noChangeAspect="1"/>
          </p:cNvSpPr>
          <p:nvPr/>
        </p:nvSpPr>
        <p:spPr bwMode="auto">
          <a:xfrm>
            <a:off x="792814" y="3952038"/>
            <a:ext cx="290375" cy="365708"/>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control_4" title="Icon of the play and pause symbols">
            <a:extLst>
              <a:ext uri="{FF2B5EF4-FFF2-40B4-BE49-F238E27FC236}">
                <a16:creationId xmlns:a16="http://schemas.microsoft.com/office/drawing/2014/main" id="{446A7E18-5EDA-4758-A1FE-C66BAF852043}"/>
              </a:ext>
            </a:extLst>
          </p:cNvPr>
          <p:cNvSpPr>
            <a:spLocks noChangeAspect="1" noEditPoints="1"/>
          </p:cNvSpPr>
          <p:nvPr/>
        </p:nvSpPr>
        <p:spPr bwMode="auto">
          <a:xfrm>
            <a:off x="1707896" y="3952038"/>
            <a:ext cx="380179" cy="365708"/>
          </a:xfrm>
          <a:custGeom>
            <a:avLst/>
            <a:gdLst>
              <a:gd name="T0" fmla="*/ 199 w 578"/>
              <a:gd name="T1" fmla="*/ 135 h 556"/>
              <a:gd name="T2" fmla="*/ 422 w 578"/>
              <a:gd name="T3" fmla="*/ 277 h 556"/>
              <a:gd name="T4" fmla="*/ 0 w 578"/>
              <a:gd name="T5" fmla="*/ 545 h 556"/>
              <a:gd name="T6" fmla="*/ 0 w 578"/>
              <a:gd name="T7" fmla="*/ 11 h 556"/>
              <a:gd name="T8" fmla="*/ 199 w 578"/>
              <a:gd name="T9" fmla="*/ 135 h 556"/>
              <a:gd name="T10" fmla="*/ 578 w 578"/>
              <a:gd name="T11" fmla="*/ 0 h 556"/>
              <a:gd name="T12" fmla="*/ 578 w 578"/>
              <a:gd name="T13" fmla="*/ 556 h 556"/>
              <a:gd name="T14" fmla="*/ 477 w 578"/>
              <a:gd name="T15" fmla="*/ 0 h 556"/>
              <a:gd name="T16" fmla="*/ 477 w 578"/>
              <a:gd name="T17"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8" h="556">
                <a:moveTo>
                  <a:pt x="199" y="135"/>
                </a:moveTo>
                <a:lnTo>
                  <a:pt x="422" y="277"/>
                </a:lnTo>
                <a:lnTo>
                  <a:pt x="0" y="545"/>
                </a:lnTo>
                <a:lnTo>
                  <a:pt x="0" y="11"/>
                </a:lnTo>
                <a:lnTo>
                  <a:pt x="199" y="135"/>
                </a:lnTo>
                <a:moveTo>
                  <a:pt x="578" y="0"/>
                </a:moveTo>
                <a:lnTo>
                  <a:pt x="578" y="556"/>
                </a:lnTo>
                <a:moveTo>
                  <a:pt x="477" y="0"/>
                </a:moveTo>
                <a:lnTo>
                  <a:pt x="477"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control_5" title="Icon of the skip forward or next symbol">
            <a:extLst>
              <a:ext uri="{FF2B5EF4-FFF2-40B4-BE49-F238E27FC236}">
                <a16:creationId xmlns:a16="http://schemas.microsoft.com/office/drawing/2014/main" id="{86019196-DC75-457C-9082-BF4171D8DBDA}"/>
              </a:ext>
            </a:extLst>
          </p:cNvPr>
          <p:cNvSpPr>
            <a:spLocks noChangeAspect="1" noEditPoints="1"/>
          </p:cNvSpPr>
          <p:nvPr/>
        </p:nvSpPr>
        <p:spPr bwMode="auto">
          <a:xfrm>
            <a:off x="3660751"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control_5_bidi" title="Icon of the skip back or previous symbol">
            <a:extLst>
              <a:ext uri="{FF2B5EF4-FFF2-40B4-BE49-F238E27FC236}">
                <a16:creationId xmlns:a16="http://schemas.microsoft.com/office/drawing/2014/main" id="{53E138F5-B1DB-4442-9C7E-262594B57D0E}"/>
              </a:ext>
            </a:extLst>
          </p:cNvPr>
          <p:cNvSpPr>
            <a:spLocks noChangeAspect="1" noEditPoints="1"/>
          </p:cNvSpPr>
          <p:nvPr/>
        </p:nvSpPr>
        <p:spPr bwMode="auto">
          <a:xfrm flipH="1">
            <a:off x="2700767"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headphones" title="Icon of headphones">
            <a:extLst>
              <a:ext uri="{FF2B5EF4-FFF2-40B4-BE49-F238E27FC236}">
                <a16:creationId xmlns:a16="http://schemas.microsoft.com/office/drawing/2014/main" id="{AFA5C8CD-FD21-44F0-ADF1-173DFCE59C83}"/>
              </a:ext>
            </a:extLst>
          </p:cNvPr>
          <p:cNvSpPr>
            <a:spLocks noChangeAspect="1" noEditPoints="1"/>
          </p:cNvSpPr>
          <p:nvPr/>
        </p:nvSpPr>
        <p:spPr bwMode="auto">
          <a:xfrm>
            <a:off x="6533185" y="3037766"/>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heaphones_2" title="Icon of a headset with a microphone">
            <a:extLst>
              <a:ext uri="{FF2B5EF4-FFF2-40B4-BE49-F238E27FC236}">
                <a16:creationId xmlns:a16="http://schemas.microsoft.com/office/drawing/2014/main" id="{0463FC5A-434E-4F19-90D9-53FB8EE2452D}"/>
              </a:ext>
            </a:extLst>
          </p:cNvPr>
          <p:cNvSpPr>
            <a:spLocks noChangeAspect="1" noEditPoints="1"/>
          </p:cNvSpPr>
          <p:nvPr/>
        </p:nvSpPr>
        <p:spPr bwMode="auto">
          <a:xfrm>
            <a:off x="7522284" y="3037766"/>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music" title="Icon of musical notes">
            <a:extLst>
              <a:ext uri="{FF2B5EF4-FFF2-40B4-BE49-F238E27FC236}">
                <a16:creationId xmlns:a16="http://schemas.microsoft.com/office/drawing/2014/main" id="{BFDA5B87-4FF3-4696-8D55-61C93A3593E9}"/>
              </a:ext>
            </a:extLst>
          </p:cNvPr>
          <p:cNvSpPr>
            <a:spLocks noChangeAspect="1" noEditPoints="1"/>
          </p:cNvSpPr>
          <p:nvPr/>
        </p:nvSpPr>
        <p:spPr bwMode="auto">
          <a:xfrm>
            <a:off x="2675114" y="3037766"/>
            <a:ext cx="365708" cy="365708"/>
          </a:xfrm>
          <a:custGeom>
            <a:avLst/>
            <a:gdLst>
              <a:gd name="T0" fmla="*/ 78 w 330"/>
              <a:gd name="T1" fmla="*/ 197 h 328"/>
              <a:gd name="T2" fmla="*/ 39 w 330"/>
              <a:gd name="T3" fmla="*/ 229 h 328"/>
              <a:gd name="T4" fmla="*/ 0 w 330"/>
              <a:gd name="T5" fmla="*/ 197 h 328"/>
              <a:gd name="T6" fmla="*/ 39 w 330"/>
              <a:gd name="T7" fmla="*/ 165 h 328"/>
              <a:gd name="T8" fmla="*/ 78 w 330"/>
              <a:gd name="T9" fmla="*/ 197 h 328"/>
              <a:gd name="T10" fmla="*/ 140 w 330"/>
              <a:gd name="T11" fmla="*/ 264 h 328"/>
              <a:gd name="T12" fmla="*/ 101 w 330"/>
              <a:gd name="T13" fmla="*/ 296 h 328"/>
              <a:gd name="T14" fmla="*/ 140 w 330"/>
              <a:gd name="T15" fmla="*/ 328 h 328"/>
              <a:gd name="T16" fmla="*/ 178 w 330"/>
              <a:gd name="T17" fmla="*/ 296 h 328"/>
              <a:gd name="T18" fmla="*/ 140 w 330"/>
              <a:gd name="T19" fmla="*/ 264 h 328"/>
              <a:gd name="T20" fmla="*/ 291 w 330"/>
              <a:gd name="T21" fmla="*/ 239 h 328"/>
              <a:gd name="T22" fmla="*/ 253 w 330"/>
              <a:gd name="T23" fmla="*/ 271 h 328"/>
              <a:gd name="T24" fmla="*/ 291 w 330"/>
              <a:gd name="T25" fmla="*/ 303 h 328"/>
              <a:gd name="T26" fmla="*/ 330 w 330"/>
              <a:gd name="T27" fmla="*/ 271 h 328"/>
              <a:gd name="T28" fmla="*/ 291 w 330"/>
              <a:gd name="T29" fmla="*/ 239 h 328"/>
              <a:gd name="T30" fmla="*/ 330 w 330"/>
              <a:gd name="T31" fmla="*/ 271 h 328"/>
              <a:gd name="T32" fmla="*/ 330 w 330"/>
              <a:gd name="T33" fmla="*/ 88 h 328"/>
              <a:gd name="T34" fmla="*/ 178 w 330"/>
              <a:gd name="T35" fmla="*/ 128 h 328"/>
              <a:gd name="T36" fmla="*/ 178 w 330"/>
              <a:gd name="T37" fmla="*/ 296 h 328"/>
              <a:gd name="T38" fmla="*/ 128 w 330"/>
              <a:gd name="T39" fmla="*/ 90 h 328"/>
              <a:gd name="T40" fmla="*/ 107 w 330"/>
              <a:gd name="T41" fmla="*/ 48 h 328"/>
              <a:gd name="T42" fmla="*/ 78 w 330"/>
              <a:gd name="T43" fmla="*/ 0 h 328"/>
              <a:gd name="T44" fmla="*/ 78 w 330"/>
              <a:gd name="T45" fmla="*/ 19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0" h="328">
                <a:moveTo>
                  <a:pt x="78" y="197"/>
                </a:moveTo>
                <a:cubicBezTo>
                  <a:pt x="78" y="215"/>
                  <a:pt x="60" y="229"/>
                  <a:pt x="39" y="229"/>
                </a:cubicBezTo>
                <a:cubicBezTo>
                  <a:pt x="17" y="229"/>
                  <a:pt x="0" y="215"/>
                  <a:pt x="0" y="197"/>
                </a:cubicBezTo>
                <a:cubicBezTo>
                  <a:pt x="0" y="179"/>
                  <a:pt x="17" y="165"/>
                  <a:pt x="39" y="165"/>
                </a:cubicBezTo>
                <a:cubicBezTo>
                  <a:pt x="60" y="165"/>
                  <a:pt x="78" y="179"/>
                  <a:pt x="78" y="197"/>
                </a:cubicBezTo>
                <a:close/>
                <a:moveTo>
                  <a:pt x="140" y="264"/>
                </a:moveTo>
                <a:cubicBezTo>
                  <a:pt x="118" y="264"/>
                  <a:pt x="101" y="278"/>
                  <a:pt x="101" y="296"/>
                </a:cubicBezTo>
                <a:cubicBezTo>
                  <a:pt x="101" y="314"/>
                  <a:pt x="118" y="328"/>
                  <a:pt x="140" y="328"/>
                </a:cubicBezTo>
                <a:cubicBezTo>
                  <a:pt x="161" y="328"/>
                  <a:pt x="178" y="314"/>
                  <a:pt x="178" y="296"/>
                </a:cubicBezTo>
                <a:cubicBezTo>
                  <a:pt x="178" y="278"/>
                  <a:pt x="161" y="264"/>
                  <a:pt x="140" y="264"/>
                </a:cubicBezTo>
                <a:close/>
                <a:moveTo>
                  <a:pt x="291" y="239"/>
                </a:moveTo>
                <a:cubicBezTo>
                  <a:pt x="270" y="239"/>
                  <a:pt x="253" y="253"/>
                  <a:pt x="253" y="271"/>
                </a:cubicBezTo>
                <a:cubicBezTo>
                  <a:pt x="253" y="289"/>
                  <a:pt x="270" y="303"/>
                  <a:pt x="291" y="303"/>
                </a:cubicBezTo>
                <a:cubicBezTo>
                  <a:pt x="313" y="303"/>
                  <a:pt x="330" y="289"/>
                  <a:pt x="330" y="271"/>
                </a:cubicBezTo>
                <a:cubicBezTo>
                  <a:pt x="330" y="253"/>
                  <a:pt x="313" y="239"/>
                  <a:pt x="291" y="239"/>
                </a:cubicBezTo>
                <a:close/>
                <a:moveTo>
                  <a:pt x="330" y="271"/>
                </a:moveTo>
                <a:cubicBezTo>
                  <a:pt x="330" y="88"/>
                  <a:pt x="330" y="88"/>
                  <a:pt x="330" y="88"/>
                </a:cubicBezTo>
                <a:cubicBezTo>
                  <a:pt x="178" y="128"/>
                  <a:pt x="178" y="128"/>
                  <a:pt x="178" y="128"/>
                </a:cubicBezTo>
                <a:cubicBezTo>
                  <a:pt x="178" y="296"/>
                  <a:pt x="178" y="296"/>
                  <a:pt x="178" y="296"/>
                </a:cubicBezTo>
                <a:moveTo>
                  <a:pt x="128" y="90"/>
                </a:moveTo>
                <a:cubicBezTo>
                  <a:pt x="128" y="90"/>
                  <a:pt x="132" y="66"/>
                  <a:pt x="107" y="48"/>
                </a:cubicBezTo>
                <a:cubicBezTo>
                  <a:pt x="82" y="31"/>
                  <a:pt x="78" y="0"/>
                  <a:pt x="78" y="0"/>
                </a:cubicBezTo>
                <a:cubicBezTo>
                  <a:pt x="78" y="197"/>
                  <a:pt x="78" y="197"/>
                  <a:pt x="78" y="1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usic_2" title="Icon of a musical note">
            <a:extLst>
              <a:ext uri="{FF2B5EF4-FFF2-40B4-BE49-F238E27FC236}">
                <a16:creationId xmlns:a16="http://schemas.microsoft.com/office/drawing/2014/main" id="{57F889FA-D115-4BEE-A238-2C3D9FB092AC}"/>
              </a:ext>
            </a:extLst>
          </p:cNvPr>
          <p:cNvSpPr>
            <a:spLocks noChangeAspect="1" noEditPoints="1"/>
          </p:cNvSpPr>
          <p:nvPr/>
        </p:nvSpPr>
        <p:spPr bwMode="auto">
          <a:xfrm>
            <a:off x="3642531" y="3037766"/>
            <a:ext cx="350842" cy="365708"/>
          </a:xfrm>
          <a:custGeom>
            <a:avLst/>
            <a:gdLst>
              <a:gd name="T0" fmla="*/ 110 w 325"/>
              <a:gd name="T1" fmla="*/ 295 h 341"/>
              <a:gd name="T2" fmla="*/ 55 w 325"/>
              <a:gd name="T3" fmla="*/ 341 h 341"/>
              <a:gd name="T4" fmla="*/ 0 w 325"/>
              <a:gd name="T5" fmla="*/ 295 h 341"/>
              <a:gd name="T6" fmla="*/ 55 w 325"/>
              <a:gd name="T7" fmla="*/ 250 h 341"/>
              <a:gd name="T8" fmla="*/ 110 w 325"/>
              <a:gd name="T9" fmla="*/ 295 h 341"/>
              <a:gd name="T10" fmla="*/ 270 w 325"/>
              <a:gd name="T11" fmla="*/ 214 h 341"/>
              <a:gd name="T12" fmla="*/ 215 w 325"/>
              <a:gd name="T13" fmla="*/ 260 h 341"/>
              <a:gd name="T14" fmla="*/ 270 w 325"/>
              <a:gd name="T15" fmla="*/ 306 h 341"/>
              <a:gd name="T16" fmla="*/ 325 w 325"/>
              <a:gd name="T17" fmla="*/ 260 h 341"/>
              <a:gd name="T18" fmla="*/ 270 w 325"/>
              <a:gd name="T19" fmla="*/ 214 h 341"/>
              <a:gd name="T20" fmla="*/ 325 w 325"/>
              <a:gd name="T21" fmla="*/ 260 h 341"/>
              <a:gd name="T22" fmla="*/ 325 w 325"/>
              <a:gd name="T23" fmla="*/ 0 h 341"/>
              <a:gd name="T24" fmla="*/ 110 w 325"/>
              <a:gd name="T25" fmla="*/ 57 h 341"/>
              <a:gd name="T26" fmla="*/ 110 w 325"/>
              <a:gd name="T27" fmla="*/ 29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341">
                <a:moveTo>
                  <a:pt x="110" y="295"/>
                </a:moveTo>
                <a:cubicBezTo>
                  <a:pt x="110" y="321"/>
                  <a:pt x="85" y="341"/>
                  <a:pt x="55" y="341"/>
                </a:cubicBezTo>
                <a:cubicBezTo>
                  <a:pt x="25" y="341"/>
                  <a:pt x="0" y="321"/>
                  <a:pt x="0" y="295"/>
                </a:cubicBezTo>
                <a:cubicBezTo>
                  <a:pt x="0" y="270"/>
                  <a:pt x="25" y="250"/>
                  <a:pt x="55" y="250"/>
                </a:cubicBezTo>
                <a:cubicBezTo>
                  <a:pt x="85" y="250"/>
                  <a:pt x="110" y="270"/>
                  <a:pt x="110" y="295"/>
                </a:cubicBezTo>
                <a:close/>
                <a:moveTo>
                  <a:pt x="270" y="214"/>
                </a:moveTo>
                <a:cubicBezTo>
                  <a:pt x="240" y="214"/>
                  <a:pt x="215" y="235"/>
                  <a:pt x="215" y="260"/>
                </a:cubicBezTo>
                <a:cubicBezTo>
                  <a:pt x="215" y="285"/>
                  <a:pt x="240" y="306"/>
                  <a:pt x="270" y="306"/>
                </a:cubicBezTo>
                <a:cubicBezTo>
                  <a:pt x="301" y="306"/>
                  <a:pt x="325" y="285"/>
                  <a:pt x="325" y="260"/>
                </a:cubicBezTo>
                <a:cubicBezTo>
                  <a:pt x="325" y="235"/>
                  <a:pt x="301" y="214"/>
                  <a:pt x="270" y="214"/>
                </a:cubicBezTo>
                <a:close/>
                <a:moveTo>
                  <a:pt x="325" y="260"/>
                </a:moveTo>
                <a:cubicBezTo>
                  <a:pt x="325" y="0"/>
                  <a:pt x="325" y="0"/>
                  <a:pt x="325" y="0"/>
                </a:cubicBezTo>
                <a:cubicBezTo>
                  <a:pt x="110" y="57"/>
                  <a:pt x="110" y="57"/>
                  <a:pt x="110" y="57"/>
                </a:cubicBezTo>
                <a:cubicBezTo>
                  <a:pt x="110" y="295"/>
                  <a:pt x="110" y="295"/>
                  <a:pt x="110"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Volume_E767" title="Icon of a volume symbol">
            <a:extLst>
              <a:ext uri="{FF2B5EF4-FFF2-40B4-BE49-F238E27FC236}">
                <a16:creationId xmlns:a16="http://schemas.microsoft.com/office/drawing/2014/main" id="{5C9815FA-3282-4B7D-95E0-0B537DEC250C}"/>
              </a:ext>
            </a:extLst>
          </p:cNvPr>
          <p:cNvSpPr>
            <a:spLocks noChangeAspect="1" noEditPoints="1"/>
          </p:cNvSpPr>
          <p:nvPr/>
        </p:nvSpPr>
        <p:spPr bwMode="auto">
          <a:xfrm>
            <a:off x="719431" y="3037766"/>
            <a:ext cx="433596" cy="365708"/>
          </a:xfrm>
          <a:custGeom>
            <a:avLst/>
            <a:gdLst>
              <a:gd name="T0" fmla="*/ 0 w 3984"/>
              <a:gd name="T1" fmla="*/ 2308 h 3358"/>
              <a:gd name="T2" fmla="*/ 503 w 3984"/>
              <a:gd name="T3" fmla="*/ 2306 h 3358"/>
              <a:gd name="T4" fmla="*/ 1228 w 3984"/>
              <a:gd name="T5" fmla="*/ 3028 h 3358"/>
              <a:gd name="T6" fmla="*/ 1252 w 3984"/>
              <a:gd name="T7" fmla="*/ 3027 h 3358"/>
              <a:gd name="T8" fmla="*/ 1252 w 3984"/>
              <a:gd name="T9" fmla="*/ 333 h 3358"/>
              <a:gd name="T10" fmla="*/ 1228 w 3984"/>
              <a:gd name="T11" fmla="*/ 332 h 3358"/>
              <a:gd name="T12" fmla="*/ 503 w 3984"/>
              <a:gd name="T13" fmla="*/ 1054 h 3358"/>
              <a:gd name="T14" fmla="*/ 0 w 3984"/>
              <a:gd name="T15" fmla="*/ 1052 h 3358"/>
              <a:gd name="T16" fmla="*/ 0 w 3984"/>
              <a:gd name="T17" fmla="*/ 2308 h 3358"/>
              <a:gd name="T18" fmla="*/ 3056 w 3984"/>
              <a:gd name="T19" fmla="*/ 0 h 3358"/>
              <a:gd name="T20" fmla="*/ 3056 w 3984"/>
              <a:gd name="T21" fmla="*/ 3358 h 3358"/>
              <a:gd name="T22" fmla="*/ 2526 w 3984"/>
              <a:gd name="T23" fmla="*/ 530 h 3358"/>
              <a:gd name="T24" fmla="*/ 2526 w 3984"/>
              <a:gd name="T25" fmla="*/ 2828 h 3358"/>
              <a:gd name="T26" fmla="*/ 1996 w 3984"/>
              <a:gd name="T27" fmla="*/ 1060 h 3358"/>
              <a:gd name="T28" fmla="*/ 1996 w 3984"/>
              <a:gd name="T29" fmla="*/ 2298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84" h="3358">
                <a:moveTo>
                  <a:pt x="0" y="2308"/>
                </a:moveTo>
                <a:cubicBezTo>
                  <a:pt x="503" y="2306"/>
                  <a:pt x="503" y="2306"/>
                  <a:pt x="503" y="2306"/>
                </a:cubicBezTo>
                <a:cubicBezTo>
                  <a:pt x="1228" y="3028"/>
                  <a:pt x="1228" y="3028"/>
                  <a:pt x="1228" y="3028"/>
                </a:cubicBezTo>
                <a:cubicBezTo>
                  <a:pt x="1252" y="3027"/>
                  <a:pt x="1252" y="3027"/>
                  <a:pt x="1252" y="3027"/>
                </a:cubicBezTo>
                <a:cubicBezTo>
                  <a:pt x="1252" y="333"/>
                  <a:pt x="1252" y="333"/>
                  <a:pt x="1252" y="333"/>
                </a:cubicBezTo>
                <a:cubicBezTo>
                  <a:pt x="1228" y="332"/>
                  <a:pt x="1228" y="332"/>
                  <a:pt x="1228" y="332"/>
                </a:cubicBezTo>
                <a:cubicBezTo>
                  <a:pt x="503" y="1054"/>
                  <a:pt x="503" y="1054"/>
                  <a:pt x="503" y="1054"/>
                </a:cubicBezTo>
                <a:cubicBezTo>
                  <a:pt x="0" y="1052"/>
                  <a:pt x="0" y="1052"/>
                  <a:pt x="0" y="1052"/>
                </a:cubicBezTo>
                <a:lnTo>
                  <a:pt x="0" y="2308"/>
                </a:lnTo>
                <a:close/>
                <a:moveTo>
                  <a:pt x="3056" y="0"/>
                </a:moveTo>
                <a:cubicBezTo>
                  <a:pt x="3984" y="927"/>
                  <a:pt x="3984" y="2431"/>
                  <a:pt x="3056" y="3358"/>
                </a:cubicBezTo>
                <a:moveTo>
                  <a:pt x="2526" y="530"/>
                </a:moveTo>
                <a:cubicBezTo>
                  <a:pt x="3161" y="1165"/>
                  <a:pt x="3161" y="2193"/>
                  <a:pt x="2526" y="2828"/>
                </a:cubicBezTo>
                <a:moveTo>
                  <a:pt x="1996" y="1060"/>
                </a:moveTo>
                <a:cubicBezTo>
                  <a:pt x="2337" y="1402"/>
                  <a:pt x="2337" y="1956"/>
                  <a:pt x="1996" y="22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Speakers_E7F5" title="Icon of a speaker">
            <a:extLst>
              <a:ext uri="{FF2B5EF4-FFF2-40B4-BE49-F238E27FC236}">
                <a16:creationId xmlns:a16="http://schemas.microsoft.com/office/drawing/2014/main" id="{51BEF046-F7A0-4818-B327-EDA8D89E1CEF}"/>
              </a:ext>
            </a:extLst>
          </p:cNvPr>
          <p:cNvSpPr>
            <a:spLocks noChangeAspect="1" noEditPoints="1"/>
          </p:cNvSpPr>
          <p:nvPr/>
        </p:nvSpPr>
        <p:spPr bwMode="auto">
          <a:xfrm>
            <a:off x="5620356" y="3037766"/>
            <a:ext cx="235129"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Mute_E74F" title="Icon of a mute symbol">
            <a:extLst>
              <a:ext uri="{FF2B5EF4-FFF2-40B4-BE49-F238E27FC236}">
                <a16:creationId xmlns:a16="http://schemas.microsoft.com/office/drawing/2014/main" id="{46980C4D-7398-4BA8-8A9B-FB14414EB3AC}"/>
              </a:ext>
            </a:extLst>
          </p:cNvPr>
          <p:cNvSpPr>
            <a:spLocks noChangeAspect="1" noEditPoints="1"/>
          </p:cNvSpPr>
          <p:nvPr/>
        </p:nvSpPr>
        <p:spPr bwMode="auto">
          <a:xfrm>
            <a:off x="1677491" y="3037766"/>
            <a:ext cx="440991" cy="365708"/>
          </a:xfrm>
          <a:custGeom>
            <a:avLst/>
            <a:gdLst>
              <a:gd name="T0" fmla="*/ 2993 w 4862"/>
              <a:gd name="T1" fmla="*/ 1080 h 4032"/>
              <a:gd name="T2" fmla="*/ 4862 w 4862"/>
              <a:gd name="T3" fmla="*/ 2949 h 4032"/>
              <a:gd name="T4" fmla="*/ 4862 w 4862"/>
              <a:gd name="T5" fmla="*/ 1080 h 4032"/>
              <a:gd name="T6" fmla="*/ 2993 w 4862"/>
              <a:gd name="T7" fmla="*/ 2949 h 4032"/>
              <a:gd name="T8" fmla="*/ 0 w 4862"/>
              <a:gd name="T9" fmla="*/ 2955 h 4032"/>
              <a:gd name="T10" fmla="*/ 752 w 4862"/>
              <a:gd name="T11" fmla="*/ 2952 h 4032"/>
              <a:gd name="T12" fmla="*/ 1836 w 4862"/>
              <a:gd name="T13" fmla="*/ 4032 h 4032"/>
              <a:gd name="T14" fmla="*/ 1872 w 4862"/>
              <a:gd name="T15" fmla="*/ 4030 h 4032"/>
              <a:gd name="T16" fmla="*/ 1872 w 4862"/>
              <a:gd name="T17" fmla="*/ 1 h 4032"/>
              <a:gd name="T18" fmla="*/ 1836 w 4862"/>
              <a:gd name="T19" fmla="*/ 0 h 4032"/>
              <a:gd name="T20" fmla="*/ 752 w 4862"/>
              <a:gd name="T21" fmla="*/ 1080 h 4032"/>
              <a:gd name="T22" fmla="*/ 0 w 4862"/>
              <a:gd name="T23" fmla="*/ 1077 h 4032"/>
              <a:gd name="T24" fmla="*/ 0 w 4862"/>
              <a:gd name="T25" fmla="*/ 2955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2" h="4032">
                <a:moveTo>
                  <a:pt x="2993" y="1080"/>
                </a:moveTo>
                <a:lnTo>
                  <a:pt x="4862" y="2949"/>
                </a:lnTo>
                <a:moveTo>
                  <a:pt x="4862" y="1080"/>
                </a:moveTo>
                <a:lnTo>
                  <a:pt x="2993" y="2949"/>
                </a:lnTo>
                <a:moveTo>
                  <a:pt x="0" y="2955"/>
                </a:moveTo>
                <a:lnTo>
                  <a:pt x="752" y="2952"/>
                </a:lnTo>
                <a:lnTo>
                  <a:pt x="1836" y="4032"/>
                </a:lnTo>
                <a:lnTo>
                  <a:pt x="1872" y="4030"/>
                </a:lnTo>
                <a:lnTo>
                  <a:pt x="1872" y="1"/>
                </a:lnTo>
                <a:lnTo>
                  <a:pt x="1836" y="0"/>
                </a:lnTo>
                <a:lnTo>
                  <a:pt x="752" y="1080"/>
                </a:lnTo>
                <a:lnTo>
                  <a:pt x="0" y="1077"/>
                </a:lnTo>
                <a:lnTo>
                  <a:pt x="0" y="29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MusicAlbum_E93C" title="Icon of a CD">
            <a:extLst>
              <a:ext uri="{FF2B5EF4-FFF2-40B4-BE49-F238E27FC236}">
                <a16:creationId xmlns:a16="http://schemas.microsoft.com/office/drawing/2014/main" id="{4CACC570-4C14-468B-8F03-36337E68C4F1}"/>
              </a:ext>
            </a:extLst>
          </p:cNvPr>
          <p:cNvSpPr>
            <a:spLocks noChangeAspect="1" noEditPoints="1"/>
          </p:cNvSpPr>
          <p:nvPr/>
        </p:nvSpPr>
        <p:spPr bwMode="auto">
          <a:xfrm>
            <a:off x="8439921" y="3037766"/>
            <a:ext cx="365427"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Microphone_E720" title="Icon of a microphone">
            <a:extLst>
              <a:ext uri="{FF2B5EF4-FFF2-40B4-BE49-F238E27FC236}">
                <a16:creationId xmlns:a16="http://schemas.microsoft.com/office/drawing/2014/main" id="{F6587759-EDCA-42F1-844E-269CFAFEAEB4}"/>
              </a:ext>
            </a:extLst>
          </p:cNvPr>
          <p:cNvSpPr>
            <a:spLocks noChangeAspect="1" noEditPoints="1"/>
          </p:cNvSpPr>
          <p:nvPr/>
        </p:nvSpPr>
        <p:spPr bwMode="auto">
          <a:xfrm>
            <a:off x="4656094" y="3037766"/>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bluetooth" title="Icon of the bluetooth symbol">
            <a:extLst>
              <a:ext uri="{FF2B5EF4-FFF2-40B4-BE49-F238E27FC236}">
                <a16:creationId xmlns:a16="http://schemas.microsoft.com/office/drawing/2014/main" id="{55EECC7C-F314-4CB4-ABFE-A36CEAB540C0}"/>
              </a:ext>
            </a:extLst>
          </p:cNvPr>
          <p:cNvSpPr>
            <a:spLocks noChangeAspect="1" noEditPoints="1"/>
          </p:cNvSpPr>
          <p:nvPr/>
        </p:nvSpPr>
        <p:spPr bwMode="auto">
          <a:xfrm>
            <a:off x="9487103" y="3037766"/>
            <a:ext cx="191030" cy="365708"/>
          </a:xfrm>
          <a:custGeom>
            <a:avLst/>
            <a:gdLst>
              <a:gd name="T0" fmla="*/ 132 w 257"/>
              <a:gd name="T1" fmla="*/ 245 h 492"/>
              <a:gd name="T2" fmla="*/ 132 w 257"/>
              <a:gd name="T3" fmla="*/ 0 h 492"/>
              <a:gd name="T4" fmla="*/ 257 w 257"/>
              <a:gd name="T5" fmla="*/ 121 h 492"/>
              <a:gd name="T6" fmla="*/ 132 w 257"/>
              <a:gd name="T7" fmla="*/ 245 h 492"/>
              <a:gd name="T8" fmla="*/ 132 w 257"/>
              <a:gd name="T9" fmla="*/ 245 h 492"/>
              <a:gd name="T10" fmla="*/ 132 w 257"/>
              <a:gd name="T11" fmla="*/ 492 h 492"/>
              <a:gd name="T12" fmla="*/ 257 w 257"/>
              <a:gd name="T13" fmla="*/ 370 h 492"/>
              <a:gd name="T14" fmla="*/ 132 w 257"/>
              <a:gd name="T15" fmla="*/ 245 h 492"/>
              <a:gd name="T16" fmla="*/ 132 w 257"/>
              <a:gd name="T17" fmla="*/ 247 h 492"/>
              <a:gd name="T18" fmla="*/ 0 w 257"/>
              <a:gd name="T19" fmla="*/ 112 h 492"/>
              <a:gd name="T20" fmla="*/ 132 w 257"/>
              <a:gd name="T21" fmla="*/ 245 h 492"/>
              <a:gd name="T22" fmla="*/ 0 w 257"/>
              <a:gd name="T23" fmla="*/ 37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492">
                <a:moveTo>
                  <a:pt x="132" y="245"/>
                </a:moveTo>
                <a:lnTo>
                  <a:pt x="132" y="0"/>
                </a:lnTo>
                <a:lnTo>
                  <a:pt x="257" y="121"/>
                </a:lnTo>
                <a:lnTo>
                  <a:pt x="132" y="245"/>
                </a:lnTo>
                <a:moveTo>
                  <a:pt x="132" y="245"/>
                </a:moveTo>
                <a:lnTo>
                  <a:pt x="132" y="492"/>
                </a:lnTo>
                <a:lnTo>
                  <a:pt x="257" y="370"/>
                </a:lnTo>
                <a:lnTo>
                  <a:pt x="132" y="245"/>
                </a:lnTo>
                <a:moveTo>
                  <a:pt x="132" y="247"/>
                </a:moveTo>
                <a:lnTo>
                  <a:pt x="0" y="112"/>
                </a:lnTo>
                <a:moveTo>
                  <a:pt x="132" y="245"/>
                </a:moveTo>
                <a:lnTo>
                  <a:pt x="0" y="37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7483514" y="1218325"/>
            <a:ext cx="358272" cy="36311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document_6" title="Icon of a document with a padlock in the lower right corner">
            <a:extLst>
              <a:ext uri="{FF2B5EF4-FFF2-40B4-BE49-F238E27FC236}">
                <a16:creationId xmlns:a16="http://schemas.microsoft.com/office/drawing/2014/main" id="{A64EC385-2315-4ED9-AF39-6FA4481886E1}"/>
              </a:ext>
            </a:extLst>
          </p:cNvPr>
          <p:cNvSpPr>
            <a:spLocks noChangeAspect="1" noEditPoints="1"/>
          </p:cNvSpPr>
          <p:nvPr/>
        </p:nvSpPr>
        <p:spPr bwMode="auto">
          <a:xfrm>
            <a:off x="5591636" y="1217027"/>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6526157" y="1217027"/>
            <a:ext cx="343496"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server_2" title="Icon of a server with a padlock in the lower right corner">
            <a:extLst>
              <a:ext uri="{FF2B5EF4-FFF2-40B4-BE49-F238E27FC236}">
                <a16:creationId xmlns:a16="http://schemas.microsoft.com/office/drawing/2014/main" id="{EB52CC1C-ECD3-4DD9-8DC4-00095BB14CCD}"/>
              </a:ext>
            </a:extLst>
          </p:cNvPr>
          <p:cNvSpPr>
            <a:spLocks noChangeAspect="1" noEditPoints="1"/>
          </p:cNvSpPr>
          <p:nvPr/>
        </p:nvSpPr>
        <p:spPr bwMode="auto">
          <a:xfrm>
            <a:off x="4630450" y="1217027"/>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camera_4" title="Icon of a security camera">
            <a:extLst>
              <a:ext uri="{FF2B5EF4-FFF2-40B4-BE49-F238E27FC236}">
                <a16:creationId xmlns:a16="http://schemas.microsoft.com/office/drawing/2014/main" id="{872CF8EA-CC99-4CA2-96E5-B3E07E8DB331}"/>
              </a:ext>
            </a:extLst>
          </p:cNvPr>
          <p:cNvSpPr>
            <a:spLocks noChangeAspect="1" noEditPoints="1"/>
          </p:cNvSpPr>
          <p:nvPr/>
        </p:nvSpPr>
        <p:spPr bwMode="auto">
          <a:xfrm>
            <a:off x="11275207" y="1217027"/>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ecurityCamera_EB35" title="Icon of a security camera">
            <a:extLst>
              <a:ext uri="{FF2B5EF4-FFF2-40B4-BE49-F238E27FC236}">
                <a16:creationId xmlns:a16="http://schemas.microsoft.com/office/drawing/2014/main" id="{70C8E030-6B5A-47C9-87A8-17D322B7359A}"/>
              </a:ext>
            </a:extLst>
          </p:cNvPr>
          <p:cNvSpPr>
            <a:spLocks noChangeAspect="1" noEditPoints="1"/>
          </p:cNvSpPr>
          <p:nvPr/>
        </p:nvSpPr>
        <p:spPr bwMode="auto">
          <a:xfrm>
            <a:off x="10330801" y="1217027"/>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safe" title="Icon of a locked safe">
            <a:extLst>
              <a:ext uri="{FF2B5EF4-FFF2-40B4-BE49-F238E27FC236}">
                <a16:creationId xmlns:a16="http://schemas.microsoft.com/office/drawing/2014/main" id="{2C8EC257-8D5B-4301-AADD-4CD95181C192}"/>
              </a:ext>
            </a:extLst>
          </p:cNvPr>
          <p:cNvSpPr>
            <a:spLocks noChangeAspect="1" noEditPoints="1"/>
          </p:cNvSpPr>
          <p:nvPr/>
        </p:nvSpPr>
        <p:spPr bwMode="auto">
          <a:xfrm>
            <a:off x="3645431" y="1217027"/>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key" title="Icon of a key">
            <a:extLst>
              <a:ext uri="{FF2B5EF4-FFF2-40B4-BE49-F238E27FC236}">
                <a16:creationId xmlns:a16="http://schemas.microsoft.com/office/drawing/2014/main" id="{949ECCC1-53FE-4643-9737-7511E362D2D4}"/>
              </a:ext>
            </a:extLst>
          </p:cNvPr>
          <p:cNvSpPr>
            <a:spLocks noChangeAspect="1" noEditPoints="1"/>
          </p:cNvSpPr>
          <p:nvPr/>
        </p:nvSpPr>
        <p:spPr bwMode="auto">
          <a:xfrm>
            <a:off x="754205" y="1217027"/>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Lock" title="Icon of a padlock">
            <a:extLst>
              <a:ext uri="{FF2B5EF4-FFF2-40B4-BE49-F238E27FC236}">
                <a16:creationId xmlns:a16="http://schemas.microsoft.com/office/drawing/2014/main" id="{C3301FFF-DA65-4AF3-8652-28DB627BE4A8}"/>
              </a:ext>
            </a:extLst>
          </p:cNvPr>
          <p:cNvSpPr>
            <a:spLocks noChangeAspect="1" noEditPoints="1"/>
          </p:cNvSpPr>
          <p:nvPr/>
        </p:nvSpPr>
        <p:spPr bwMode="auto">
          <a:xfrm>
            <a:off x="1734449"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Lock_2" title="Icon of an unlocked padlock">
            <a:extLst>
              <a:ext uri="{FF2B5EF4-FFF2-40B4-BE49-F238E27FC236}">
                <a16:creationId xmlns:a16="http://schemas.microsoft.com/office/drawing/2014/main" id="{AD15A46F-8D22-40CA-B8FB-1A7BFB152E71}"/>
              </a:ext>
            </a:extLst>
          </p:cNvPr>
          <p:cNvSpPr>
            <a:spLocks noChangeAspect="1" noEditPoints="1"/>
          </p:cNvSpPr>
          <p:nvPr/>
        </p:nvSpPr>
        <p:spPr bwMode="auto">
          <a:xfrm>
            <a:off x="2694432"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8" name="Fingerprint_E928" title="Icon of a fingerprint">
            <a:extLst>
              <a:ext uri="{FF2B5EF4-FFF2-40B4-BE49-F238E27FC236}">
                <a16:creationId xmlns:a16="http://schemas.microsoft.com/office/drawing/2014/main" id="{E06295FE-0E7F-488F-9CC6-89769078B1E0}"/>
              </a:ext>
            </a:extLst>
          </p:cNvPr>
          <p:cNvSpPr>
            <a:spLocks noChangeAspect="1" noEditPoints="1"/>
          </p:cNvSpPr>
          <p:nvPr/>
        </p:nvSpPr>
        <p:spPr bwMode="auto">
          <a:xfrm>
            <a:off x="8486664" y="1217027"/>
            <a:ext cx="271939" cy="3657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biometrics" title="Icon of the Windows Hello logo">
            <a:extLst>
              <a:ext uri="{FF2B5EF4-FFF2-40B4-BE49-F238E27FC236}">
                <a16:creationId xmlns:a16="http://schemas.microsoft.com/office/drawing/2014/main" id="{68F3368A-2B17-428A-961F-6B16155B44A4}"/>
              </a:ext>
            </a:extLst>
          </p:cNvPr>
          <p:cNvSpPr>
            <a:spLocks noChangeAspect="1" noEditPoints="1"/>
          </p:cNvSpPr>
          <p:nvPr/>
        </p:nvSpPr>
        <p:spPr bwMode="auto">
          <a:xfrm>
            <a:off x="9330449" y="1217027"/>
            <a:ext cx="504337" cy="365708"/>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3" name="DevUpdate_ECC5" title="Icon of a clock with an arrow around it pointing clockwise">
            <a:extLst>
              <a:ext uri="{FF2B5EF4-FFF2-40B4-BE49-F238E27FC236}">
                <a16:creationId xmlns:a16="http://schemas.microsoft.com/office/drawing/2014/main" id="{C7D1E8B3-72CD-42F5-8DFD-3B19A5B67752}"/>
              </a:ext>
            </a:extLst>
          </p:cNvPr>
          <p:cNvSpPr>
            <a:spLocks noChangeAspect="1" noEditPoints="1"/>
          </p:cNvSpPr>
          <p:nvPr/>
        </p:nvSpPr>
        <p:spPr bwMode="auto">
          <a:xfrm>
            <a:off x="1688125" y="5766813"/>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4" name="History_E81C" title="Icon of a clock with an arrow around it pointing counterclockwise">
            <a:extLst>
              <a:ext uri="{FF2B5EF4-FFF2-40B4-BE49-F238E27FC236}">
                <a16:creationId xmlns:a16="http://schemas.microsoft.com/office/drawing/2014/main" id="{CAD23B71-4FA9-419F-8A48-83BE044FF33F}"/>
              </a:ext>
            </a:extLst>
          </p:cNvPr>
          <p:cNvSpPr>
            <a:spLocks noChangeAspect="1" noEditPoints="1"/>
          </p:cNvSpPr>
          <p:nvPr/>
        </p:nvSpPr>
        <p:spPr bwMode="auto">
          <a:xfrm>
            <a:off x="2648109" y="5766813"/>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clock_10" title="Icon of an hourglass">
            <a:extLst>
              <a:ext uri="{FF2B5EF4-FFF2-40B4-BE49-F238E27FC236}">
                <a16:creationId xmlns:a16="http://schemas.microsoft.com/office/drawing/2014/main" id="{D369A36C-56F3-44B6-8DF9-6A0E150F267F}"/>
              </a:ext>
            </a:extLst>
          </p:cNvPr>
          <p:cNvSpPr>
            <a:spLocks noChangeAspect="1" noEditPoints="1"/>
          </p:cNvSpPr>
          <p:nvPr/>
        </p:nvSpPr>
        <p:spPr bwMode="auto">
          <a:xfrm>
            <a:off x="3622444" y="5780574"/>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MeetingPlanner_EBF2" title="Icon of a person in front of a calendar">
            <a:extLst>
              <a:ext uri="{FF2B5EF4-FFF2-40B4-BE49-F238E27FC236}">
                <a16:creationId xmlns:a16="http://schemas.microsoft.com/office/drawing/2014/main" id="{F1F7ACBA-FD18-4485-B4F8-F45206A6601C}"/>
              </a:ext>
            </a:extLst>
          </p:cNvPr>
          <p:cNvSpPr>
            <a:spLocks noChangeAspect="1" noEditPoints="1"/>
          </p:cNvSpPr>
          <p:nvPr/>
        </p:nvSpPr>
        <p:spPr bwMode="auto">
          <a:xfrm>
            <a:off x="10357996" y="5780574"/>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alendar" title="Icon of a calendar">
            <a:extLst>
              <a:ext uri="{FF2B5EF4-FFF2-40B4-BE49-F238E27FC236}">
                <a16:creationId xmlns:a16="http://schemas.microsoft.com/office/drawing/2014/main" id="{4972E063-8EB6-4B22-9319-A6E138C62C1A}"/>
              </a:ext>
            </a:extLst>
          </p:cNvPr>
          <p:cNvSpPr>
            <a:spLocks noChangeAspect="1" noEditPoints="1"/>
          </p:cNvSpPr>
          <p:nvPr/>
        </p:nvSpPr>
        <p:spPr bwMode="auto">
          <a:xfrm>
            <a:off x="9378492" y="5780574"/>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Stopwatch_E916" title="Icon of a stopwatch">
            <a:extLst>
              <a:ext uri="{FF2B5EF4-FFF2-40B4-BE49-F238E27FC236}">
                <a16:creationId xmlns:a16="http://schemas.microsoft.com/office/drawing/2014/main" id="{EBE34B0F-897E-47C0-9105-22779CE3FEA4}"/>
              </a:ext>
            </a:extLst>
          </p:cNvPr>
          <p:cNvSpPr>
            <a:spLocks noChangeAspect="1" noEditPoints="1"/>
          </p:cNvSpPr>
          <p:nvPr/>
        </p:nvSpPr>
        <p:spPr bwMode="auto">
          <a:xfrm>
            <a:off x="4606190" y="5780574"/>
            <a:ext cx="316912" cy="365708"/>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Calendar_4" title="Icon of an empty calendar">
            <a:extLst>
              <a:ext uri="{FF2B5EF4-FFF2-40B4-BE49-F238E27FC236}">
                <a16:creationId xmlns:a16="http://schemas.microsoft.com/office/drawing/2014/main" id="{E51E091F-2D23-48D2-9477-7DDF7C4AC3DC}"/>
              </a:ext>
            </a:extLst>
          </p:cNvPr>
          <p:cNvSpPr>
            <a:spLocks noChangeAspect="1" noEditPoints="1"/>
          </p:cNvSpPr>
          <p:nvPr/>
        </p:nvSpPr>
        <p:spPr bwMode="auto">
          <a:xfrm>
            <a:off x="8418509" y="5780574"/>
            <a:ext cx="381664" cy="365708"/>
          </a:xfrm>
          <a:custGeom>
            <a:avLst/>
            <a:gdLst>
              <a:gd name="T0" fmla="*/ 598 w 598"/>
              <a:gd name="T1" fmla="*/ 330 h 573"/>
              <a:gd name="T2" fmla="*/ 598 w 598"/>
              <a:gd name="T3" fmla="*/ 573 h 573"/>
              <a:gd name="T4" fmla="*/ 0 w 598"/>
              <a:gd name="T5" fmla="*/ 573 h 573"/>
              <a:gd name="T6" fmla="*/ 0 w 598"/>
              <a:gd name="T7" fmla="*/ 59 h 573"/>
              <a:gd name="T8" fmla="*/ 598 w 598"/>
              <a:gd name="T9" fmla="*/ 59 h 573"/>
              <a:gd name="T10" fmla="*/ 598 w 598"/>
              <a:gd name="T11" fmla="*/ 330 h 573"/>
              <a:gd name="T12" fmla="*/ 0 w 598"/>
              <a:gd name="T13" fmla="*/ 176 h 573"/>
              <a:gd name="T14" fmla="*/ 598 w 598"/>
              <a:gd name="T15" fmla="*/ 176 h 573"/>
              <a:gd name="T16" fmla="*/ 120 w 598"/>
              <a:gd name="T17" fmla="*/ 0 h 573"/>
              <a:gd name="T18" fmla="*/ 120 w 598"/>
              <a:gd name="T19" fmla="*/ 121 h 573"/>
              <a:gd name="T20" fmla="*/ 477 w 598"/>
              <a:gd name="T21" fmla="*/ 0 h 573"/>
              <a:gd name="T22" fmla="*/ 477 w 598"/>
              <a:gd name="T23" fmla="*/ 12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573">
                <a:moveTo>
                  <a:pt x="598" y="330"/>
                </a:moveTo>
                <a:lnTo>
                  <a:pt x="598" y="573"/>
                </a:lnTo>
                <a:lnTo>
                  <a:pt x="0" y="573"/>
                </a:lnTo>
                <a:lnTo>
                  <a:pt x="0" y="59"/>
                </a:lnTo>
                <a:lnTo>
                  <a:pt x="598" y="59"/>
                </a:lnTo>
                <a:lnTo>
                  <a:pt x="598" y="330"/>
                </a:lnTo>
                <a:moveTo>
                  <a:pt x="0" y="176"/>
                </a:moveTo>
                <a:lnTo>
                  <a:pt x="598" y="176"/>
                </a:lnTo>
                <a:moveTo>
                  <a:pt x="120" y="0"/>
                </a:moveTo>
                <a:lnTo>
                  <a:pt x="120" y="121"/>
                </a:lnTo>
                <a:moveTo>
                  <a:pt x="477" y="0"/>
                </a:moveTo>
                <a:lnTo>
                  <a:pt x="477" y="12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AlarmClock_E919" title="Icon of an alarm clock">
            <a:extLst>
              <a:ext uri="{FF2B5EF4-FFF2-40B4-BE49-F238E27FC236}">
                <a16:creationId xmlns:a16="http://schemas.microsoft.com/office/drawing/2014/main" id="{FA894965-3811-45F7-9C17-62CE9D2E5D51}"/>
              </a:ext>
            </a:extLst>
          </p:cNvPr>
          <p:cNvSpPr>
            <a:spLocks noChangeAspect="1" noEditPoints="1"/>
          </p:cNvSpPr>
          <p:nvPr/>
        </p:nvSpPr>
        <p:spPr bwMode="auto">
          <a:xfrm>
            <a:off x="5528839" y="5780574"/>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Alarm" title="Icon of a bell">
            <a:extLst>
              <a:ext uri="{FF2B5EF4-FFF2-40B4-BE49-F238E27FC236}">
                <a16:creationId xmlns:a16="http://schemas.microsoft.com/office/drawing/2014/main" id="{DB766405-A4D4-41B6-AF3D-EBB8D23842FA}"/>
              </a:ext>
            </a:extLst>
          </p:cNvPr>
          <p:cNvSpPr>
            <a:spLocks noChangeAspect="1" noEditPoints="1"/>
          </p:cNvSpPr>
          <p:nvPr/>
        </p:nvSpPr>
        <p:spPr bwMode="auto">
          <a:xfrm>
            <a:off x="6517576" y="5780574"/>
            <a:ext cx="334073" cy="365708"/>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3" name="Alarm_2" title="Icon of a bell with three signal lines coming out of it">
            <a:extLst>
              <a:ext uri="{FF2B5EF4-FFF2-40B4-BE49-F238E27FC236}">
                <a16:creationId xmlns:a16="http://schemas.microsoft.com/office/drawing/2014/main" id="{3DEBFFF9-8474-4DFA-858A-55ED3015A430}"/>
              </a:ext>
            </a:extLst>
          </p:cNvPr>
          <p:cNvSpPr>
            <a:spLocks noChangeAspect="1" noEditPoints="1"/>
          </p:cNvSpPr>
          <p:nvPr/>
        </p:nvSpPr>
        <p:spPr bwMode="auto">
          <a:xfrm>
            <a:off x="7459267" y="5780574"/>
            <a:ext cx="370659" cy="365708"/>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4" name="Clock_E917" title="Icon of a clock">
            <a:extLst>
              <a:ext uri="{FF2B5EF4-FFF2-40B4-BE49-F238E27FC236}">
                <a16:creationId xmlns:a16="http://schemas.microsoft.com/office/drawing/2014/main" id="{BB25ED4C-5233-4830-A3A8-42E8717915D6}"/>
              </a:ext>
            </a:extLst>
          </p:cNvPr>
          <p:cNvSpPr>
            <a:spLocks noChangeAspect="1" noEditPoints="1"/>
          </p:cNvSpPr>
          <p:nvPr/>
        </p:nvSpPr>
        <p:spPr bwMode="auto">
          <a:xfrm>
            <a:off x="753466" y="5780574"/>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87409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Data preparation and transformation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ETL vs ELT</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Develop Hub: SQL, Notebooks, Data Flows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Orchestrate Hub: Notebook,  Jobs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Orchestration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Data movement</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Connectors</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Data Transformations</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09" y="151558"/>
          <a:ext cx="11520074" cy="274281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TRAVEL  /  TRANSPORTATION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Train, steam engine, railroad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Amtrak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tram, bullet train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Boat, ship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Airplane, flight, airline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space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 bicyclist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Truck, mover, semi-truck,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car, 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Earth, globe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 rapid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T–W</a:t>
            </a:r>
          </a:p>
        </p:txBody>
      </p:sp>
      <p:sp>
        <p:nvSpPr>
          <p:cNvPr id="47" name="globe_4" title="Icon of the earth">
            <a:extLst>
              <a:ext uri="{FF2B5EF4-FFF2-40B4-BE49-F238E27FC236}">
                <a16:creationId xmlns:a16="http://schemas.microsoft.com/office/drawing/2014/main" id="{40DD89BF-7943-4EBD-B837-AE37FF62C9FD}"/>
              </a:ext>
            </a:extLst>
          </p:cNvPr>
          <p:cNvSpPr>
            <a:spLocks noChangeAspect="1" noEditPoints="1"/>
          </p:cNvSpPr>
          <p:nvPr/>
        </p:nvSpPr>
        <p:spPr bwMode="auto">
          <a:xfrm>
            <a:off x="757415" y="2123496"/>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POI_ECAF" title="Icon of a map location marker">
            <a:extLst>
              <a:ext uri="{FF2B5EF4-FFF2-40B4-BE49-F238E27FC236}">
                <a16:creationId xmlns:a16="http://schemas.microsoft.com/office/drawing/2014/main" id="{B510CD0B-E9A1-48F2-A4BC-B1DAAD47C512}"/>
              </a:ext>
            </a:extLst>
          </p:cNvPr>
          <p:cNvSpPr>
            <a:spLocks noChangeAspect="1" noEditPoints="1"/>
          </p:cNvSpPr>
          <p:nvPr/>
        </p:nvSpPr>
        <p:spPr bwMode="auto">
          <a:xfrm>
            <a:off x="1783713" y="2123496"/>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location_5" title="Icon of a pin">
            <a:extLst>
              <a:ext uri="{FF2B5EF4-FFF2-40B4-BE49-F238E27FC236}">
                <a16:creationId xmlns:a16="http://schemas.microsoft.com/office/drawing/2014/main" id="{CE63DA3B-169A-4959-95A2-C4C6E943764F}"/>
              </a:ext>
            </a:extLst>
          </p:cNvPr>
          <p:cNvSpPr>
            <a:spLocks noChangeAspect="1" noEditPoints="1"/>
          </p:cNvSpPr>
          <p:nvPr/>
        </p:nvSpPr>
        <p:spPr bwMode="auto">
          <a:xfrm>
            <a:off x="3752937" y="2123496"/>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location_3" title="Icon of a map with a pin in it">
            <a:extLst>
              <a:ext uri="{FF2B5EF4-FFF2-40B4-BE49-F238E27FC236}">
                <a16:creationId xmlns:a16="http://schemas.microsoft.com/office/drawing/2014/main" id="{222393A7-6299-46C9-AB00-9F32A207E499}"/>
              </a:ext>
            </a:extLst>
          </p:cNvPr>
          <p:cNvSpPr>
            <a:spLocks noChangeAspect="1" noEditPoints="1"/>
          </p:cNvSpPr>
          <p:nvPr/>
        </p:nvSpPr>
        <p:spPr bwMode="auto">
          <a:xfrm>
            <a:off x="2640317" y="2123496"/>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Cycling_EAC7" title="Icon of a person riding a bicycle">
            <a:extLst>
              <a:ext uri="{FF2B5EF4-FFF2-40B4-BE49-F238E27FC236}">
                <a16:creationId xmlns:a16="http://schemas.microsoft.com/office/drawing/2014/main" id="{080BEAA6-2EBE-4A2D-94BD-7A07E8D20418}"/>
              </a:ext>
            </a:extLst>
          </p:cNvPr>
          <p:cNvSpPr>
            <a:spLocks noChangeAspect="1" noEditPoints="1"/>
          </p:cNvSpPr>
          <p:nvPr/>
        </p:nvSpPr>
        <p:spPr bwMode="auto">
          <a:xfrm>
            <a:off x="6487238" y="1209223"/>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9" name="car_3" title="Icon of a car with signal lines on top">
            <a:extLst>
              <a:ext uri="{FF2B5EF4-FFF2-40B4-BE49-F238E27FC236}">
                <a16:creationId xmlns:a16="http://schemas.microsoft.com/office/drawing/2014/main" id="{6052AD01-0C81-4595-B16B-8B8507FCA7D2}"/>
              </a:ext>
            </a:extLst>
          </p:cNvPr>
          <p:cNvSpPr>
            <a:spLocks noChangeAspect="1" noEditPoints="1"/>
          </p:cNvSpPr>
          <p:nvPr/>
        </p:nvSpPr>
        <p:spPr bwMode="auto">
          <a:xfrm>
            <a:off x="11251160" y="1203240"/>
            <a:ext cx="502849" cy="377676"/>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 name="Truck" title="Icon of a truck with a storage trailer">
            <a:extLst>
              <a:ext uri="{FF2B5EF4-FFF2-40B4-BE49-F238E27FC236}">
                <a16:creationId xmlns:a16="http://schemas.microsoft.com/office/drawing/2014/main" id="{B6CBBC55-16B0-4DF0-9B0B-5EBFBE08E58E}"/>
              </a:ext>
            </a:extLst>
          </p:cNvPr>
          <p:cNvSpPr>
            <a:spLocks noChangeAspect="1" noEditPoints="1"/>
          </p:cNvSpPr>
          <p:nvPr/>
        </p:nvSpPr>
        <p:spPr bwMode="auto">
          <a:xfrm>
            <a:off x="8302639" y="1245624"/>
            <a:ext cx="639989" cy="292909"/>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Train2_EA0E" title="Icon of a train">
            <a:extLst>
              <a:ext uri="{FF2B5EF4-FFF2-40B4-BE49-F238E27FC236}">
                <a16:creationId xmlns:a16="http://schemas.microsoft.com/office/drawing/2014/main" id="{9258F0B8-7585-4434-A7F2-AB8BA3F7D511}"/>
              </a:ext>
            </a:extLst>
          </p:cNvPr>
          <p:cNvSpPr>
            <a:spLocks noChangeAspect="1" noEditPoints="1"/>
          </p:cNvSpPr>
          <p:nvPr/>
        </p:nvSpPr>
        <p:spPr bwMode="auto">
          <a:xfrm>
            <a:off x="1756504" y="1209223"/>
            <a:ext cx="282963" cy="365708"/>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Train_E7C0" title="Icon of passenger train">
            <a:extLst>
              <a:ext uri="{FF2B5EF4-FFF2-40B4-BE49-F238E27FC236}">
                <a16:creationId xmlns:a16="http://schemas.microsoft.com/office/drawing/2014/main" id="{66642727-1728-4AD9-AC8E-1FD2DACF34FC}"/>
              </a:ext>
            </a:extLst>
          </p:cNvPr>
          <p:cNvSpPr>
            <a:spLocks noChangeAspect="1" noEditPoints="1"/>
          </p:cNvSpPr>
          <p:nvPr/>
        </p:nvSpPr>
        <p:spPr bwMode="auto">
          <a:xfrm>
            <a:off x="2716574" y="1209223"/>
            <a:ext cx="282788" cy="365708"/>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5" name="Steam_engine" title="Icon of a steam engine train">
            <a:extLst>
              <a:ext uri="{FF2B5EF4-FFF2-40B4-BE49-F238E27FC236}">
                <a16:creationId xmlns:a16="http://schemas.microsoft.com/office/drawing/2014/main" id="{1C043DDD-1AC9-4F7E-AE50-F82BC72CD018}"/>
              </a:ext>
            </a:extLst>
          </p:cNvPr>
          <p:cNvSpPr>
            <a:spLocks noChangeAspect="1" noEditPoints="1"/>
          </p:cNvSpPr>
          <p:nvPr/>
        </p:nvSpPr>
        <p:spPr bwMode="auto">
          <a:xfrm>
            <a:off x="834458" y="1209223"/>
            <a:ext cx="207088" cy="365708"/>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1" name="speedometer" title="Icon of a spedometer showing medium speed">
            <a:extLst>
              <a:ext uri="{FF2B5EF4-FFF2-40B4-BE49-F238E27FC236}">
                <a16:creationId xmlns:a16="http://schemas.microsoft.com/office/drawing/2014/main" id="{2E042435-EBB7-4CCD-9446-86CA36F2D5FB}"/>
              </a:ext>
            </a:extLst>
          </p:cNvPr>
          <p:cNvSpPr>
            <a:spLocks noChangeAspect="1" noEditPoints="1"/>
          </p:cNvSpPr>
          <p:nvPr/>
        </p:nvSpPr>
        <p:spPr bwMode="auto">
          <a:xfrm>
            <a:off x="6515050" y="212349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2" name="speedometer_3" title="Icon of a spedometer showing slow speed">
            <a:extLst>
              <a:ext uri="{FF2B5EF4-FFF2-40B4-BE49-F238E27FC236}">
                <a16:creationId xmlns:a16="http://schemas.microsoft.com/office/drawing/2014/main" id="{0770F072-4A83-48C7-B3CB-C082EC3DFDB8}"/>
              </a:ext>
            </a:extLst>
          </p:cNvPr>
          <p:cNvSpPr>
            <a:spLocks noChangeAspect="1" noEditPoints="1"/>
          </p:cNvSpPr>
          <p:nvPr/>
        </p:nvSpPr>
        <p:spPr bwMode="auto">
          <a:xfrm>
            <a:off x="5555066" y="212349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speedometer_2" title="Icon of a spedometer showing fast speed">
            <a:extLst>
              <a:ext uri="{FF2B5EF4-FFF2-40B4-BE49-F238E27FC236}">
                <a16:creationId xmlns:a16="http://schemas.microsoft.com/office/drawing/2014/main" id="{18155366-75AD-4373-A024-5C6E628B0047}"/>
              </a:ext>
            </a:extLst>
          </p:cNvPr>
          <p:cNvSpPr>
            <a:spLocks noChangeAspect="1" noEditPoints="1"/>
          </p:cNvSpPr>
          <p:nvPr/>
        </p:nvSpPr>
        <p:spPr bwMode="auto">
          <a:xfrm>
            <a:off x="7479795" y="212349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9" name="Rocket" title="Icon of a rocket">
            <a:extLst>
              <a:ext uri="{FF2B5EF4-FFF2-40B4-BE49-F238E27FC236}">
                <a16:creationId xmlns:a16="http://schemas.microsoft.com/office/drawing/2014/main" id="{8ACAD7FD-3459-4C03-95F4-34D4153067CB}"/>
              </a:ext>
            </a:extLst>
          </p:cNvPr>
          <p:cNvSpPr>
            <a:spLocks noChangeAspect="1" noEditPoints="1"/>
          </p:cNvSpPr>
          <p:nvPr/>
        </p:nvSpPr>
        <p:spPr bwMode="auto">
          <a:xfrm>
            <a:off x="5551786" y="1209223"/>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5" name="Car" title="Icon of the front of a car">
            <a:extLst>
              <a:ext uri="{FF2B5EF4-FFF2-40B4-BE49-F238E27FC236}">
                <a16:creationId xmlns:a16="http://schemas.microsoft.com/office/drawing/2014/main" id="{894E5186-8CA8-4D27-93FA-6C18D3AFB4F9}"/>
              </a:ext>
            </a:extLst>
          </p:cNvPr>
          <p:cNvSpPr>
            <a:spLocks noChangeAspect="1" noEditPoints="1"/>
          </p:cNvSpPr>
          <p:nvPr/>
        </p:nvSpPr>
        <p:spPr bwMode="auto">
          <a:xfrm>
            <a:off x="9345019" y="1209223"/>
            <a:ext cx="475196" cy="365708"/>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Car_4" title="Icon of the side of a car">
            <a:extLst>
              <a:ext uri="{FF2B5EF4-FFF2-40B4-BE49-F238E27FC236}">
                <a16:creationId xmlns:a16="http://schemas.microsoft.com/office/drawing/2014/main" id="{16070594-69DF-4655-93FE-6FC40F87BA0F}"/>
              </a:ext>
            </a:extLst>
          </p:cNvPr>
          <p:cNvSpPr>
            <a:spLocks noChangeAspect="1" noEditPoints="1"/>
          </p:cNvSpPr>
          <p:nvPr/>
        </p:nvSpPr>
        <p:spPr bwMode="auto">
          <a:xfrm>
            <a:off x="10291176" y="1239129"/>
            <a:ext cx="502849" cy="30590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6" name="Boat" title="Icon of a large boat">
            <a:extLst>
              <a:ext uri="{FF2B5EF4-FFF2-40B4-BE49-F238E27FC236}">
                <a16:creationId xmlns:a16="http://schemas.microsoft.com/office/drawing/2014/main" id="{F7DB2452-5449-4290-B13B-3959FB80D960}"/>
              </a:ext>
            </a:extLst>
          </p:cNvPr>
          <p:cNvSpPr>
            <a:spLocks noChangeAspect="1" noEditPoints="1"/>
          </p:cNvSpPr>
          <p:nvPr/>
        </p:nvSpPr>
        <p:spPr bwMode="auto">
          <a:xfrm>
            <a:off x="3606882" y="1209223"/>
            <a:ext cx="422145" cy="365708"/>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2" name="Bicycle" title="Icon of a bicycle">
            <a:extLst>
              <a:ext uri="{FF2B5EF4-FFF2-40B4-BE49-F238E27FC236}">
                <a16:creationId xmlns:a16="http://schemas.microsoft.com/office/drawing/2014/main" id="{0591D909-8E10-4D67-8676-70BD33411FB8}"/>
              </a:ext>
            </a:extLst>
          </p:cNvPr>
          <p:cNvSpPr>
            <a:spLocks noChangeAspect="1" noEditPoints="1"/>
          </p:cNvSpPr>
          <p:nvPr/>
        </p:nvSpPr>
        <p:spPr bwMode="auto">
          <a:xfrm>
            <a:off x="7411225" y="1244102"/>
            <a:ext cx="502849" cy="295952"/>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7" name="Airplane_E709" title="Icon of an airplane">
            <a:extLst>
              <a:ext uri="{FF2B5EF4-FFF2-40B4-BE49-F238E27FC236}">
                <a16:creationId xmlns:a16="http://schemas.microsoft.com/office/drawing/2014/main" id="{F0F187F9-3292-484B-A3DE-0E42CABF9775}"/>
              </a:ext>
            </a:extLst>
          </p:cNvPr>
          <p:cNvSpPr>
            <a:spLocks noChangeAspect="1"/>
          </p:cNvSpPr>
          <p:nvPr/>
        </p:nvSpPr>
        <p:spPr bwMode="auto">
          <a:xfrm>
            <a:off x="4594895" y="1209223"/>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4" name="Quest_ED40" title="Icon of a map with a dotted line leading to an ex">
            <a:extLst>
              <a:ext uri="{FF2B5EF4-FFF2-40B4-BE49-F238E27FC236}">
                <a16:creationId xmlns:a16="http://schemas.microsoft.com/office/drawing/2014/main" id="{59EFB2BE-29D0-4C5F-9825-199BE91A21D9}"/>
              </a:ext>
            </a:extLst>
          </p:cNvPr>
          <p:cNvSpPr>
            <a:spLocks noChangeAspect="1" noEditPoints="1"/>
          </p:cNvSpPr>
          <p:nvPr/>
        </p:nvSpPr>
        <p:spPr bwMode="auto">
          <a:xfrm>
            <a:off x="4592552" y="2123496"/>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46" name="Table 45">
            <a:extLst>
              <a:ext uri="{FF2B5EF4-FFF2-40B4-BE49-F238E27FC236}">
                <a16:creationId xmlns:a16="http://schemas.microsoft.com/office/drawing/2014/main" id="{BC97E756-6E9D-4058-85F1-50FCC6D08F9D}"/>
              </a:ext>
            </a:extLst>
          </p:cNvPr>
          <p:cNvGraphicFramePr>
            <a:graphicFrameLocks noGrp="1"/>
          </p:cNvGraphicFramePr>
          <p:nvPr/>
        </p:nvGraphicFramePr>
        <p:xfrm>
          <a:off x="458009" y="2894368"/>
          <a:ext cx="11520074"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WEATHER  /  CLIMATE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 sky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Thunderstorm, lightning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Lightning bolt,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 bolt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Cloudy, overcast, partly sunny, partly cloudy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Sunshine, sunny, bright, daytime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Nighttime, moon, dark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Hot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Medium temperature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Mild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50" name="cloud" title="Icon of a cloud">
            <a:extLst>
              <a:ext uri="{FF2B5EF4-FFF2-40B4-BE49-F238E27FC236}">
                <a16:creationId xmlns:a16="http://schemas.microsoft.com/office/drawing/2014/main" id="{63409510-4220-426D-A720-D83F29957A1D}"/>
              </a:ext>
            </a:extLst>
          </p:cNvPr>
          <p:cNvSpPr>
            <a:spLocks noChangeAspect="1"/>
          </p:cNvSpPr>
          <p:nvPr/>
        </p:nvSpPr>
        <p:spPr bwMode="auto">
          <a:xfrm>
            <a:off x="709433" y="3990257"/>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Sun" title="Icon of the sun">
            <a:extLst>
              <a:ext uri="{FF2B5EF4-FFF2-40B4-BE49-F238E27FC236}">
                <a16:creationId xmlns:a16="http://schemas.microsoft.com/office/drawing/2014/main" id="{795D13D7-80B2-49B7-90E0-090A3B3D7A86}"/>
              </a:ext>
            </a:extLst>
          </p:cNvPr>
          <p:cNvSpPr>
            <a:spLocks noChangeAspect="1" noEditPoints="1"/>
          </p:cNvSpPr>
          <p:nvPr/>
        </p:nvSpPr>
        <p:spPr bwMode="auto">
          <a:xfrm>
            <a:off x="4592507" y="3952038"/>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Moon" title="Icon of a crescent moon">
            <a:extLst>
              <a:ext uri="{FF2B5EF4-FFF2-40B4-BE49-F238E27FC236}">
                <a16:creationId xmlns:a16="http://schemas.microsoft.com/office/drawing/2014/main" id="{455CB2C2-2148-466B-96BF-FE19F2343F44}"/>
              </a:ext>
            </a:extLst>
          </p:cNvPr>
          <p:cNvSpPr>
            <a:spLocks noChangeAspect="1"/>
          </p:cNvSpPr>
          <p:nvPr/>
        </p:nvSpPr>
        <p:spPr bwMode="auto">
          <a:xfrm>
            <a:off x="5569598" y="3952038"/>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globe_4" title="Icon of the earth">
            <a:extLst>
              <a:ext uri="{FF2B5EF4-FFF2-40B4-BE49-F238E27FC236}">
                <a16:creationId xmlns:a16="http://schemas.microsoft.com/office/drawing/2014/main" id="{59D30A87-E84A-416F-9BEB-2A89F797CAFE}"/>
              </a:ext>
            </a:extLst>
          </p:cNvPr>
          <p:cNvSpPr>
            <a:spLocks noChangeAspect="1" noEditPoints="1"/>
          </p:cNvSpPr>
          <p:nvPr/>
        </p:nvSpPr>
        <p:spPr bwMode="auto">
          <a:xfrm>
            <a:off x="6515670" y="3952038"/>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Thunderstorms_E9C6" title="Icon of thunderclouds and lightning">
            <a:extLst>
              <a:ext uri="{FF2B5EF4-FFF2-40B4-BE49-F238E27FC236}">
                <a16:creationId xmlns:a16="http://schemas.microsoft.com/office/drawing/2014/main" id="{B4C4DBF8-B09C-4CA7-824F-646355FC03F8}"/>
              </a:ext>
            </a:extLst>
          </p:cNvPr>
          <p:cNvSpPr>
            <a:spLocks noChangeAspect="1" noEditPoints="1"/>
          </p:cNvSpPr>
          <p:nvPr/>
        </p:nvSpPr>
        <p:spPr bwMode="auto">
          <a:xfrm>
            <a:off x="1671958" y="3949725"/>
            <a:ext cx="452057" cy="36570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Temperature_mild" title="Icon of a thermometer showing mild temperature">
            <a:extLst>
              <a:ext uri="{FF2B5EF4-FFF2-40B4-BE49-F238E27FC236}">
                <a16:creationId xmlns:a16="http://schemas.microsoft.com/office/drawing/2014/main" id="{9BE55737-04C0-44F8-A9B0-7E1546A6C8FC}"/>
              </a:ext>
            </a:extLst>
          </p:cNvPr>
          <p:cNvSpPr>
            <a:spLocks noChangeAspect="1" noEditPoints="1"/>
          </p:cNvSpPr>
          <p:nvPr/>
        </p:nvSpPr>
        <p:spPr bwMode="auto">
          <a:xfrm>
            <a:off x="9500353"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8" name="Temperature_med" title="Icon of a thermometer showing medium temperature">
            <a:extLst>
              <a:ext uri="{FF2B5EF4-FFF2-40B4-BE49-F238E27FC236}">
                <a16:creationId xmlns:a16="http://schemas.microsoft.com/office/drawing/2014/main" id="{AD25500C-D466-48E2-9517-F8B8AA425461}"/>
              </a:ext>
            </a:extLst>
          </p:cNvPr>
          <p:cNvSpPr>
            <a:spLocks noChangeAspect="1" noEditPoints="1"/>
          </p:cNvSpPr>
          <p:nvPr/>
        </p:nvSpPr>
        <p:spPr bwMode="auto">
          <a:xfrm>
            <a:off x="8540370"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3" name="Temperature_hot" title="Icon of a thermometer showing hot temperature">
            <a:extLst>
              <a:ext uri="{FF2B5EF4-FFF2-40B4-BE49-F238E27FC236}">
                <a16:creationId xmlns:a16="http://schemas.microsoft.com/office/drawing/2014/main" id="{AF2061DA-8132-43B1-8CD7-4D4B0D6BE93E}"/>
              </a:ext>
            </a:extLst>
          </p:cNvPr>
          <p:cNvSpPr>
            <a:spLocks noChangeAspect="1" noEditPoints="1"/>
          </p:cNvSpPr>
          <p:nvPr/>
        </p:nvSpPr>
        <p:spPr bwMode="auto">
          <a:xfrm>
            <a:off x="7580386"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PartlyCloudyDay_E9C0" title="Icon of a cloud in front of the sun">
            <a:extLst>
              <a:ext uri="{FF2B5EF4-FFF2-40B4-BE49-F238E27FC236}">
                <a16:creationId xmlns:a16="http://schemas.microsoft.com/office/drawing/2014/main" id="{2F2F422E-CB52-49AD-A689-85EF18D6417F}"/>
              </a:ext>
            </a:extLst>
          </p:cNvPr>
          <p:cNvSpPr>
            <a:spLocks noChangeAspect="1" noEditPoints="1"/>
          </p:cNvSpPr>
          <p:nvPr/>
        </p:nvSpPr>
        <p:spPr bwMode="auto">
          <a:xfrm>
            <a:off x="3599549" y="3952038"/>
            <a:ext cx="419648" cy="365708"/>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LightningBolt_E945" title="Icon of a lightning bolt">
            <a:extLst>
              <a:ext uri="{FF2B5EF4-FFF2-40B4-BE49-F238E27FC236}">
                <a16:creationId xmlns:a16="http://schemas.microsoft.com/office/drawing/2014/main" id="{965CBD06-DA8C-4954-A6FD-12233756200C}"/>
              </a:ext>
            </a:extLst>
          </p:cNvPr>
          <p:cNvSpPr>
            <a:spLocks noChangeAspect="1"/>
          </p:cNvSpPr>
          <p:nvPr/>
        </p:nvSpPr>
        <p:spPr bwMode="auto">
          <a:xfrm>
            <a:off x="2726937" y="3949725"/>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20354037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Data Transformations</a:t>
            </a:r>
          </a:p>
        </p:txBody>
      </p:sp>
      <p:sp>
        <p:nvSpPr>
          <p:cNvPr id="2" name="Text Placeholder 1"/>
          <p:cNvSpPr>
            <a:spLocks noGrp="1"/>
          </p:cNvSpPr>
          <p:nvPr>
            <p:ph type="body" sz="quarter" idx="12"/>
          </p:nvPr>
        </p:nvSpPr>
        <p:spPr/>
        <p:txBody>
          <a:bodyPr/>
          <a:lstStyle/>
          <a:p>
            <a:r>
              <a:rPr lang="en-US" dirty="0"/>
              <a:t>CSA07P</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262432"/>
          </a:xfrm>
        </p:spPr>
        <p:txBody>
          <a:bodyPr/>
          <a:lstStyle/>
          <a:p>
            <a:r>
              <a:rPr lang="en-US" sz="2400" dirty="0"/>
              <a:t>Data preparation and transformation</a:t>
            </a:r>
            <a:br>
              <a:rPr lang="en-US" sz="2400" dirty="0"/>
            </a:br>
            <a:r>
              <a:rPr lang="en-US" sz="2400" dirty="0"/>
              <a:t>Best practices - ETL vs ELT</a:t>
            </a:r>
            <a:br>
              <a:rPr lang="en-US" sz="2400" dirty="0"/>
            </a:br>
            <a:br>
              <a:rPr lang="en-US" sz="2400" dirty="0"/>
            </a:br>
            <a:r>
              <a:rPr lang="en-US" sz="2400" dirty="0"/>
              <a:t>Develop Hub: SQL, Notebooks, Data Flows</a:t>
            </a:r>
            <a:br>
              <a:rPr lang="en-US" sz="2400" dirty="0"/>
            </a:br>
            <a:r>
              <a:rPr lang="en-US" sz="2400" dirty="0"/>
              <a:t>Orchestrate Hub: Notebook,  Jobs</a:t>
            </a:r>
            <a:br>
              <a:rPr lang="en-US" sz="2400" dirty="0"/>
            </a:br>
            <a:r>
              <a:rPr lang="en-US" sz="2400" dirty="0"/>
              <a:t>Orchestration</a:t>
            </a:r>
            <a:br>
              <a:rPr lang="en-US" sz="2400" dirty="0"/>
            </a:br>
            <a:r>
              <a:rPr lang="en-US" sz="2400" dirty="0"/>
              <a:t>Data movement</a:t>
            </a:r>
            <a:br>
              <a:rPr lang="en-US" sz="2400" dirty="0"/>
            </a:br>
            <a:r>
              <a:rPr lang="en-US" sz="2400" dirty="0"/>
              <a:t>Connectors</a:t>
            </a:r>
            <a:r>
              <a:rPr lang="en-US" sz="1800" dirty="0"/>
              <a:t> </a:t>
            </a: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 sample 1</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First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Third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5</a:t>
            </a:r>
            <a:r>
              <a:rPr lang="en-US" b="1" dirty="0"/>
              <a:t>  Fifth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6" name="Content Placeholder 3">
            <a:extLst>
              <a:ext uri="{FF2B5EF4-FFF2-40B4-BE49-F238E27FC236}">
                <a16:creationId xmlns:a16="http://schemas.microsoft.com/office/drawing/2014/main" id="{F5D5AA38-8FC8-4914-B25A-81E352ABE1FC}"/>
              </a:ext>
            </a:extLst>
          </p:cNvPr>
          <p:cNvSpPr txBox="1">
            <a:spLocks/>
          </p:cNvSpPr>
          <p:nvPr/>
        </p:nvSpPr>
        <p:spPr>
          <a:xfrm>
            <a:off x="8347032"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6</a:t>
            </a:r>
            <a:r>
              <a:rPr lang="en-US" b="1" dirty="0"/>
              <a:t>  Sixth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31260583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nvGraphicFramePr>
        <p:xfrm>
          <a:off x="7181044" y="15155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DIGITAL TRANSFORMATION*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gradFill>
                          <a:gsLst>
                            <a:gs pos="9756">
                              <a:srgbClr val="F64848"/>
                            </a:gs>
                            <a:gs pos="100000">
                              <a:srgbClr val="F64848"/>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Engage customers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Empower employees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Optimize operations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Transform products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Digital transformation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3" name="Table 52"/>
          <p:cNvGraphicFramePr>
            <a:graphicFrameLocks noGrp="1"/>
          </p:cNvGraphicFramePr>
          <p:nvPr/>
        </p:nvGraphicFramePr>
        <p:xfrm>
          <a:off x="4774705" y="151558"/>
          <a:ext cx="192001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tblGrid>
              <a:tr h="914270">
                <a:tc gridSpan="2">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VISION*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Mobile-first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5" name="Table 44">
            <a:extLst>
              <a:ext uri="{FF2B5EF4-FFF2-40B4-BE49-F238E27FC236}">
                <a16:creationId xmlns:a16="http://schemas.microsoft.com/office/drawing/2014/main" id="{5DFE85DF-954E-42B6-A0DD-5D0B11CDE56E}"/>
              </a:ext>
            </a:extLst>
          </p:cNvPr>
          <p:cNvGraphicFramePr>
            <a:graphicFrameLocks noGrp="1"/>
          </p:cNvGraphicFramePr>
          <p:nvPr/>
        </p:nvGraphicFramePr>
        <p:xfrm>
          <a:off x="458009" y="151558"/>
          <a:ext cx="3840028" cy="1828540"/>
        </p:xfrm>
        <a:graphic>
          <a:graphicData uri="http://schemas.openxmlformats.org/drawingml/2006/table">
            <a:tbl>
              <a:tblPr>
                <a:tableStyleId>{5C22544A-7EE6-4342-B048-85BDC9FD1C3A}</a:tableStyleId>
              </a:tblPr>
              <a:tblGrid>
                <a:gridCol w="960007">
                  <a:extLst>
                    <a:ext uri="{9D8B030D-6E8A-4147-A177-3AD203B41FA5}">
                      <a16:colId xmlns:a16="http://schemas.microsoft.com/office/drawing/2014/main" val="3545333302"/>
                    </a:ext>
                  </a:extLst>
                </a:gridCol>
                <a:gridCol w="960007">
                  <a:extLst>
                    <a:ext uri="{9D8B030D-6E8A-4147-A177-3AD203B41FA5}">
                      <a16:colId xmlns:a16="http://schemas.microsoft.com/office/drawing/2014/main" val="2085789621"/>
                    </a:ext>
                  </a:extLst>
                </a:gridCol>
                <a:gridCol w="960007">
                  <a:extLst>
                    <a:ext uri="{9D8B030D-6E8A-4147-A177-3AD203B41FA5}">
                      <a16:colId xmlns:a16="http://schemas.microsoft.com/office/drawing/2014/main" val="1781478402"/>
                    </a:ext>
                  </a:extLst>
                </a:gridCol>
                <a:gridCol w="960007">
                  <a:extLst>
                    <a:ext uri="{9D8B030D-6E8A-4147-A177-3AD203B41FA5}">
                      <a16:colId xmlns:a16="http://schemas.microsoft.com/office/drawing/2014/main" val="866376207"/>
                    </a:ext>
                  </a:extLst>
                </a:gridCol>
              </a:tblGrid>
              <a:tr h="914270">
                <a:tc gridSpan="3">
                  <a:txBody>
                    <a:bodyPr/>
                    <a:lstStyle/>
                    <a:p>
                      <a:r>
                        <a:rPr lang="en-US" sz="1000" b="1" i="0" kern="1200" cap="none" spc="50" baseline="0">
                          <a:ln w="3175">
                            <a:noFill/>
                          </a:ln>
                          <a:solidFill>
                            <a:schemeClr val="tx1"/>
                          </a:solidFill>
                          <a:effectLst/>
                          <a:latin typeface="+mn-lt"/>
                          <a:ea typeface="+mn-ea"/>
                          <a:cs typeface="Segoe UI Semibold" panose="020B0702040204020203" pitchFamily="34" charset="0"/>
                        </a:rPr>
                        <a:t>AMBITIONS*</a:t>
                      </a:r>
                      <a:endParaRPr lang="en-US" sz="900" b="0" i="1" kern="1200" cap="none" spc="0" baseline="0">
                        <a:ln w="3175">
                          <a:noFill/>
                        </a:ln>
                        <a:solidFill>
                          <a:schemeClr val="tx1"/>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0" marR="43650" marT="43650" marB="436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Productivity and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business processes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Intelligent cloud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More personal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Ambitions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clock_2" title="Icon of a clock with an arrow pointing counterclockwise"/>
          <p:cNvSpPr>
            <a:spLocks noChangeAspect="1" noEditPoints="1"/>
          </p:cNvSpPr>
          <p:nvPr/>
        </p:nvSpPr>
        <p:spPr bwMode="auto">
          <a:xfrm>
            <a:off x="742957" y="1209223"/>
            <a:ext cx="390089" cy="365708"/>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3" name="cloud_2" title="Icon of a cloud made of two arrows pointing towards eachother"/>
          <p:cNvSpPr>
            <a:spLocks noChangeAspect="1" noEditPoints="1"/>
          </p:cNvSpPr>
          <p:nvPr/>
        </p:nvSpPr>
        <p:spPr bwMode="auto">
          <a:xfrm>
            <a:off x="1620732"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people_3" title="Icon of a person surrounded by brackets"/>
          <p:cNvSpPr>
            <a:spLocks noChangeAspect="1" noEditPoints="1"/>
          </p:cNvSpPr>
          <p:nvPr/>
        </p:nvSpPr>
        <p:spPr bwMode="auto">
          <a:xfrm>
            <a:off x="2676565" y="1209223"/>
            <a:ext cx="362808" cy="365708"/>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bile-first" title="Icon of two devices with an arrow connecting them"/>
          <p:cNvSpPr>
            <a:spLocks noChangeAspect="1" noEditPoints="1"/>
          </p:cNvSpPr>
          <p:nvPr/>
        </p:nvSpPr>
        <p:spPr bwMode="auto">
          <a:xfrm>
            <a:off x="4911508" y="1254938"/>
            <a:ext cx="684991" cy="274281"/>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11" title="Icon of two people with a chat bubble"/>
          <p:cNvSpPr>
            <a:spLocks noChangeAspect="1" noEditPoints="1"/>
          </p:cNvSpPr>
          <p:nvPr/>
        </p:nvSpPr>
        <p:spPr bwMode="auto">
          <a:xfrm>
            <a:off x="7475211" y="1209223"/>
            <a:ext cx="380820" cy="3657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tool" title="Icon of a skrewdriver and wrench"/>
          <p:cNvSpPr>
            <a:spLocks noChangeAspect="1" noEditPoints="1"/>
          </p:cNvSpPr>
          <p:nvPr/>
        </p:nvSpPr>
        <p:spPr bwMode="auto">
          <a:xfrm>
            <a:off x="8495791" y="1209223"/>
            <a:ext cx="259626" cy="36570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gear" title="Icon of a gear surrounded by a circle with lines of varying length"/>
          <p:cNvSpPr>
            <a:spLocks noChangeAspect="1" noEditPoints="1"/>
          </p:cNvSpPr>
          <p:nvPr/>
        </p:nvSpPr>
        <p:spPr bwMode="auto">
          <a:xfrm>
            <a:off x="9401940" y="1209223"/>
            <a:ext cx="367298" cy="36570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box" title="Icon of a box"/>
          <p:cNvSpPr>
            <a:spLocks noChangeAspect="1" noEditPoints="1"/>
          </p:cNvSpPr>
          <p:nvPr/>
        </p:nvSpPr>
        <p:spPr bwMode="auto">
          <a:xfrm>
            <a:off x="10357953" y="1209223"/>
            <a:ext cx="362264" cy="36570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4" name="cloud_2" title="Icon of a cloud made of two arrows pointing towards eachother"/>
          <p:cNvSpPr>
            <a:spLocks noChangeAspect="1" noEditPoints="1"/>
          </p:cNvSpPr>
          <p:nvPr/>
        </p:nvSpPr>
        <p:spPr bwMode="auto">
          <a:xfrm>
            <a:off x="5936733"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itle 1"/>
          <p:cNvSpPr txBox="1">
            <a:spLocks/>
          </p:cNvSpPr>
          <p:nvPr/>
        </p:nvSpPr>
        <p:spPr>
          <a:xfrm>
            <a:off x="287183" y="4276615"/>
            <a:ext cx="11341329" cy="406208"/>
          </a:xfrm>
          <a:prstGeom prst="rect">
            <a:avLst/>
          </a:prstGeom>
        </p:spPr>
        <p:txBody>
          <a:bodyPr vert="horz" wrap="square" lIns="182854" tIns="146283" rIns="182854" bIns="146283" rtlCol="0" anchor="ctr">
            <a:spAutoFit/>
          </a:bodyPr>
          <a:lstStyle>
            <a:lvl1pPr algn="l" defTabSz="932742" rtl="0" eaLnBrk="1" latinLnBrk="0" hangingPunct="1">
              <a:lnSpc>
                <a:spcPct val="90000"/>
              </a:lnSpc>
              <a:spcBef>
                <a:spcPct val="0"/>
              </a:spcBef>
              <a:buNone/>
              <a:def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ea typeface="+mn-ea"/>
                <a:cs typeface="Segoe UI Semibold" panose="020B0702040204020203" pitchFamily="34" charset="0"/>
              </a:defRPr>
            </a:lvl1pPr>
          </a:lstStyle>
          <a:p>
            <a:pPr defTabSz="932563">
              <a:defRPr/>
            </a:pPr>
            <a:r>
              <a:rPr lang="en-US">
                <a:gradFill>
                  <a:gsLst>
                    <a:gs pos="0">
                      <a:srgbClr val="434343">
                        <a:lumMod val="60000"/>
                        <a:lumOff val="40000"/>
                      </a:srgbClr>
                    </a:gs>
                    <a:gs pos="100000">
                      <a:srgbClr val="434343">
                        <a:lumMod val="60000"/>
                        <a:lumOff val="40000"/>
                      </a:srgbClr>
                    </a:gs>
                  </a:gsLst>
                  <a:lin ang="5400000" scaled="0"/>
                </a:gradFill>
              </a:rPr>
              <a:t>*These icons (with the exception of the Gaming icon), are to be used ONLY for the purposes stated above. They are standardized icons and are used to identify the Microsoft ambitions, vision, digital transformation and solution areas.</a:t>
            </a:r>
          </a:p>
        </p:txBody>
      </p:sp>
      <p:sp>
        <p:nvSpPr>
          <p:cNvPr id="46" name="circle" title="Icon of a circle with three smaller circles on it">
            <a:extLst>
              <a:ext uri="{FF2B5EF4-FFF2-40B4-BE49-F238E27FC236}">
                <a16:creationId xmlns:a16="http://schemas.microsoft.com/office/drawing/2014/main" id="{788FC7D4-221B-418B-81CA-F6A18CE45CC5}"/>
              </a:ext>
            </a:extLst>
          </p:cNvPr>
          <p:cNvSpPr>
            <a:spLocks noChangeAspect="1" noEditPoints="1"/>
          </p:cNvSpPr>
          <p:nvPr/>
        </p:nvSpPr>
        <p:spPr bwMode="auto">
          <a:xfrm>
            <a:off x="3635098" y="1209224"/>
            <a:ext cx="365708" cy="37178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Digital_Transformation" title="Icon of a cloud of which half is made of dots">
            <a:extLst>
              <a:ext uri="{FF2B5EF4-FFF2-40B4-BE49-F238E27FC236}">
                <a16:creationId xmlns:a16="http://schemas.microsoft.com/office/drawing/2014/main" id="{B729D998-1D4F-44A6-98EB-122690813C35}"/>
              </a:ext>
            </a:extLst>
          </p:cNvPr>
          <p:cNvSpPr>
            <a:spLocks noChangeAspect="1" noEditPoints="1"/>
          </p:cNvSpPr>
          <p:nvPr/>
        </p:nvSpPr>
        <p:spPr bwMode="auto">
          <a:xfrm>
            <a:off x="11228304" y="1245247"/>
            <a:ext cx="548562" cy="293665"/>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61" name="Table 60">
            <a:extLst>
              <a:ext uri="{FF2B5EF4-FFF2-40B4-BE49-F238E27FC236}">
                <a16:creationId xmlns:a16="http://schemas.microsoft.com/office/drawing/2014/main" id="{0712BE29-ED64-4911-BCC0-56DB6373E4B4}"/>
              </a:ext>
            </a:extLst>
          </p:cNvPr>
          <p:cNvGraphicFramePr>
            <a:graphicFrameLocks noGrp="1"/>
          </p:cNvGraphicFramePr>
          <p:nvPr/>
        </p:nvGraphicFramePr>
        <p:xfrm>
          <a:off x="458318" y="200417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SOLUTION AREAS*</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Modern workplace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Business applications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Apps &amp; infrastructure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&amp; AI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Gaming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6" name="Modern_workplace" title="Icon of three people connected by a dotted line">
            <a:extLst>
              <a:ext uri="{FF2B5EF4-FFF2-40B4-BE49-F238E27FC236}">
                <a16:creationId xmlns:a16="http://schemas.microsoft.com/office/drawing/2014/main" id="{5416FEE9-2F3A-4E24-9565-3EE398C452E4}"/>
              </a:ext>
            </a:extLst>
          </p:cNvPr>
          <p:cNvSpPr>
            <a:spLocks noChangeAspect="1" noEditPoints="1"/>
          </p:cNvSpPr>
          <p:nvPr/>
        </p:nvSpPr>
        <p:spPr bwMode="auto">
          <a:xfrm>
            <a:off x="694581" y="3061531"/>
            <a:ext cx="495308" cy="480013"/>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1" name="Business applications" title="Icon of a chart showing three peaks that get higher in succession, a dotted arrow line points forward and up">
            <a:extLst>
              <a:ext uri="{FF2B5EF4-FFF2-40B4-BE49-F238E27FC236}">
                <a16:creationId xmlns:a16="http://schemas.microsoft.com/office/drawing/2014/main" id="{BBDEC767-D245-41D2-8298-CDE0891EE665}"/>
              </a:ext>
            </a:extLst>
          </p:cNvPr>
          <p:cNvSpPr>
            <a:spLocks noChangeAspect="1" noEditPoints="1"/>
          </p:cNvSpPr>
          <p:nvPr/>
        </p:nvSpPr>
        <p:spPr bwMode="auto">
          <a:xfrm>
            <a:off x="1656090" y="3102741"/>
            <a:ext cx="483792" cy="39759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pic>
        <p:nvPicPr>
          <p:cNvPr id="12" name="Graphic 11">
            <a:extLst>
              <a:ext uri="{FF2B5EF4-FFF2-40B4-BE49-F238E27FC236}">
                <a16:creationId xmlns:a16="http://schemas.microsoft.com/office/drawing/2014/main" id="{CCD42AF9-65EE-4CBE-9F48-403D5BA8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206" y="2987747"/>
            <a:ext cx="1838064" cy="1019030"/>
          </a:xfrm>
          <a:prstGeom prst="rect">
            <a:avLst/>
          </a:prstGeom>
        </p:spPr>
      </p:pic>
      <p:sp>
        <p:nvSpPr>
          <p:cNvPr id="18" name="Freeform 13" title="Icon of a cloud">
            <a:extLst>
              <a:ext uri="{FF2B5EF4-FFF2-40B4-BE49-F238E27FC236}">
                <a16:creationId xmlns:a16="http://schemas.microsoft.com/office/drawing/2014/main" id="{28B3C90B-FC58-48CC-9B40-BF254F9F170F}"/>
              </a:ext>
            </a:extLst>
          </p:cNvPr>
          <p:cNvSpPr>
            <a:spLocks noChangeAspect="1"/>
          </p:cNvSpPr>
          <p:nvPr/>
        </p:nvSpPr>
        <p:spPr bwMode="auto">
          <a:xfrm>
            <a:off x="2578940" y="3195419"/>
            <a:ext cx="545359" cy="2991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3"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3570681" y="3094808"/>
            <a:ext cx="499962" cy="39977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Freeform 21" title="Icon of an xbox controller">
            <a:extLst>
              <a:ext uri="{FF2B5EF4-FFF2-40B4-BE49-F238E27FC236}">
                <a16:creationId xmlns:a16="http://schemas.microsoft.com/office/drawing/2014/main" id="{53E6853C-B22D-4AC2-9CD8-A267DD8D3726}"/>
              </a:ext>
            </a:extLst>
          </p:cNvPr>
          <p:cNvSpPr>
            <a:spLocks noChangeAspect="1" noEditPoints="1"/>
          </p:cNvSpPr>
          <p:nvPr/>
        </p:nvSpPr>
        <p:spPr bwMode="auto">
          <a:xfrm>
            <a:off x="4479576" y="3155008"/>
            <a:ext cx="548562" cy="318679"/>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TextBox 24">
            <a:extLst>
              <a:ext uri="{FF2B5EF4-FFF2-40B4-BE49-F238E27FC236}">
                <a16:creationId xmlns:a16="http://schemas.microsoft.com/office/drawing/2014/main" id="{F6524E7F-1C8B-4093-9D0E-B11FF0DE9B14}"/>
              </a:ext>
            </a:extLst>
          </p:cNvPr>
          <p:cNvSpPr txBox="1"/>
          <p:nvPr/>
        </p:nvSpPr>
        <p:spPr>
          <a:xfrm>
            <a:off x="883" y="-1040539"/>
            <a:ext cx="12434711" cy="860450"/>
          </a:xfrm>
          <a:prstGeom prst="rect">
            <a:avLst/>
          </a:prstGeom>
          <a:solidFill>
            <a:srgbClr val="FF0066"/>
          </a:solidFill>
        </p:spPr>
        <p:txBody>
          <a:bodyPr wrap="square" lIns="182854" tIns="146283" rIns="182854" bIns="146283" rtlCol="0">
            <a:spAutoFit/>
          </a:bodyPr>
          <a:lstStyle/>
          <a:p>
            <a:pPr>
              <a:lnSpc>
                <a:spcPct val="90000"/>
              </a:lnSpc>
              <a:spcAft>
                <a:spcPts val="600"/>
              </a:spcAft>
              <a:defRPr/>
            </a:pPr>
            <a:r>
              <a:rPr lang="en-US" sz="2000" dirty="0">
                <a:solidFill>
                  <a:prstClr val="white"/>
                </a:solidFill>
                <a:latin typeface="Segoe UI"/>
              </a:rPr>
              <a:t>These are monoline icons. You can change the color outline by clicking on the icon then selecting the desired color in “Shape Outline” found under the “Home” tab.</a:t>
            </a:r>
          </a:p>
        </p:txBody>
      </p:sp>
    </p:spTree>
    <p:custDataLst>
      <p:tags r:id="rId1"/>
    </p:custDataLst>
    <p:extLst>
      <p:ext uri="{BB962C8B-B14F-4D97-AF65-F5344CB8AC3E}">
        <p14:creationId xmlns:p14="http://schemas.microsoft.com/office/powerpoint/2010/main" val="30582790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ACTIONS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Hand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 inking, swipe, drag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 press, finger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 interactive, 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Give, donate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Commitment, partner,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customer, handshake, trust</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yes, thumbs up, approve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Dislike, no, disapprove, thumbs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dislike, preference, vote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see, look, view, visibility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Talk, chat, conversation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Brush, paint, brushstroke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Call, phone, talk, answer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Hang up, end call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 cut, trim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Trash, garbage, rubbish,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Attach, attachment, 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Save, floppy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Trim video, crop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Pin, remember,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Copy, multiple files, duplicate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 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Zoom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Repair, fix, maintenance, gear, workaround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Star rating, rate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Alert, warning, danger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Remove, not allowed, illegal,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Plus, add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Math, compute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Percent, fraction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Question, help, ask, inquire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Embed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53" name="battery" title="Icon of a battery">
            <a:extLst>
              <a:ext uri="{FF2B5EF4-FFF2-40B4-BE49-F238E27FC236}">
                <a16:creationId xmlns:a16="http://schemas.microsoft.com/office/drawing/2014/main" id="{F0E42676-2FBC-4B27-A57E-CBB0BD802C91}"/>
              </a:ext>
            </a:extLst>
          </p:cNvPr>
          <p:cNvSpPr>
            <a:spLocks noChangeAspect="1" noEditPoints="1"/>
          </p:cNvSpPr>
          <p:nvPr/>
        </p:nvSpPr>
        <p:spPr bwMode="auto">
          <a:xfrm>
            <a:off x="4591851" y="4050342"/>
            <a:ext cx="365708" cy="173862"/>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pin" title="Icon of a thumbtack">
            <a:extLst>
              <a:ext uri="{FF2B5EF4-FFF2-40B4-BE49-F238E27FC236}">
                <a16:creationId xmlns:a16="http://schemas.microsoft.com/office/drawing/2014/main" id="{B04555C2-04B9-4527-BA91-E5383D38C603}"/>
              </a:ext>
            </a:extLst>
          </p:cNvPr>
          <p:cNvSpPr>
            <a:spLocks noChangeAspect="1" noEditPoints="1"/>
          </p:cNvSpPr>
          <p:nvPr/>
        </p:nvSpPr>
        <p:spPr bwMode="auto">
          <a:xfrm>
            <a:off x="8413084" y="2205881"/>
            <a:ext cx="411421" cy="20571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rash" title="Icon of a trash can">
            <a:extLst>
              <a:ext uri="{FF2B5EF4-FFF2-40B4-BE49-F238E27FC236}">
                <a16:creationId xmlns:a16="http://schemas.microsoft.com/office/drawing/2014/main" id="{332C1CAB-B44E-483C-A646-3AAF3AB83182}"/>
              </a:ext>
            </a:extLst>
          </p:cNvPr>
          <p:cNvSpPr>
            <a:spLocks noChangeAspect="1" noEditPoints="1"/>
          </p:cNvSpPr>
          <p:nvPr/>
        </p:nvSpPr>
        <p:spPr bwMode="auto">
          <a:xfrm>
            <a:off x="3659830" y="2125882"/>
            <a:ext cx="316248" cy="365708"/>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1" name="zoom" title="Icon of a magnifying glass with a plus sign in it">
            <a:extLst>
              <a:ext uri="{FF2B5EF4-FFF2-40B4-BE49-F238E27FC236}">
                <a16:creationId xmlns:a16="http://schemas.microsoft.com/office/drawing/2014/main" id="{7A8CDC96-746C-44B3-8384-06AAC8D9A023}"/>
              </a:ext>
            </a:extLst>
          </p:cNvPr>
          <p:cNvSpPr>
            <a:spLocks noChangeAspect="1" noEditPoints="1"/>
          </p:cNvSpPr>
          <p:nvPr/>
        </p:nvSpPr>
        <p:spPr bwMode="auto">
          <a:xfrm flipH="1">
            <a:off x="11317491" y="2125882"/>
            <a:ext cx="370186" cy="365708"/>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3" name="attach" title="Icon of a paperclip">
            <a:extLst>
              <a:ext uri="{FF2B5EF4-FFF2-40B4-BE49-F238E27FC236}">
                <a16:creationId xmlns:a16="http://schemas.microsoft.com/office/drawing/2014/main" id="{1CFAC0E3-D6F5-4149-9916-A36FA64928E2}"/>
              </a:ext>
            </a:extLst>
          </p:cNvPr>
          <p:cNvSpPr>
            <a:spLocks noChangeAspect="1"/>
          </p:cNvSpPr>
          <p:nvPr/>
        </p:nvSpPr>
        <p:spPr bwMode="auto">
          <a:xfrm>
            <a:off x="4707609" y="2125882"/>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4" name="phone_4" title="Icon of a phone">
            <a:extLst>
              <a:ext uri="{FF2B5EF4-FFF2-40B4-BE49-F238E27FC236}">
                <a16:creationId xmlns:a16="http://schemas.microsoft.com/office/drawing/2014/main" id="{07FF2F22-7D0F-49AF-ACD9-564E85668387}"/>
              </a:ext>
            </a:extLst>
          </p:cNvPr>
          <p:cNvSpPr>
            <a:spLocks noChangeAspect="1"/>
          </p:cNvSpPr>
          <p:nvPr/>
        </p:nvSpPr>
        <p:spPr bwMode="auto">
          <a:xfrm>
            <a:off x="754397" y="2125882"/>
            <a:ext cx="367207" cy="365708"/>
          </a:xfrm>
          <a:custGeom>
            <a:avLst/>
            <a:gdLst>
              <a:gd name="T0" fmla="*/ 274 w 339"/>
              <a:gd name="T1" fmla="*/ 333 h 336"/>
              <a:gd name="T2" fmla="*/ 0 w 339"/>
              <a:gd name="T3" fmla="*/ 71 h 336"/>
              <a:gd name="T4" fmla="*/ 38 w 339"/>
              <a:gd name="T5" fmla="*/ 12 h 336"/>
              <a:gd name="T6" fmla="*/ 76 w 339"/>
              <a:gd name="T7" fmla="*/ 14 h 336"/>
              <a:gd name="T8" fmla="*/ 118 w 339"/>
              <a:gd name="T9" fmla="*/ 53 h 336"/>
              <a:gd name="T10" fmla="*/ 116 w 339"/>
              <a:gd name="T11" fmla="*/ 91 h 336"/>
              <a:gd name="T12" fmla="*/ 99 w 339"/>
              <a:gd name="T13" fmla="*/ 105 h 336"/>
              <a:gd name="T14" fmla="*/ 98 w 339"/>
              <a:gd name="T15" fmla="*/ 143 h 336"/>
              <a:gd name="T16" fmla="*/ 193 w 339"/>
              <a:gd name="T17" fmla="*/ 239 h 336"/>
              <a:gd name="T18" fmla="*/ 231 w 339"/>
              <a:gd name="T19" fmla="*/ 240 h 336"/>
              <a:gd name="T20" fmla="*/ 250 w 339"/>
              <a:gd name="T21" fmla="*/ 219 h 336"/>
              <a:gd name="T22" fmla="*/ 287 w 339"/>
              <a:gd name="T23" fmla="*/ 221 h 336"/>
              <a:gd name="T24" fmla="*/ 329 w 339"/>
              <a:gd name="T25" fmla="*/ 260 h 336"/>
              <a:gd name="T26" fmla="*/ 328 w 339"/>
              <a:gd name="T27" fmla="*/ 298 h 336"/>
              <a:gd name="T28" fmla="*/ 274 w 339"/>
              <a:gd name="T29" fmla="*/ 3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336">
                <a:moveTo>
                  <a:pt x="274" y="333"/>
                </a:moveTo>
                <a:cubicBezTo>
                  <a:pt x="126" y="336"/>
                  <a:pt x="3" y="219"/>
                  <a:pt x="0" y="71"/>
                </a:cubicBezTo>
                <a:cubicBezTo>
                  <a:pt x="0" y="71"/>
                  <a:pt x="3" y="41"/>
                  <a:pt x="38" y="12"/>
                </a:cubicBezTo>
                <a:cubicBezTo>
                  <a:pt x="54" y="0"/>
                  <a:pt x="66" y="3"/>
                  <a:pt x="76" y="14"/>
                </a:cubicBezTo>
                <a:cubicBezTo>
                  <a:pt x="118" y="53"/>
                  <a:pt x="118" y="53"/>
                  <a:pt x="118" y="53"/>
                </a:cubicBezTo>
                <a:cubicBezTo>
                  <a:pt x="128" y="64"/>
                  <a:pt x="127" y="81"/>
                  <a:pt x="116" y="91"/>
                </a:cubicBezTo>
                <a:cubicBezTo>
                  <a:pt x="99" y="105"/>
                  <a:pt x="99" y="105"/>
                  <a:pt x="99" y="105"/>
                </a:cubicBezTo>
                <a:cubicBezTo>
                  <a:pt x="88" y="115"/>
                  <a:pt x="88" y="132"/>
                  <a:pt x="98" y="143"/>
                </a:cubicBezTo>
                <a:cubicBezTo>
                  <a:pt x="193" y="239"/>
                  <a:pt x="193" y="239"/>
                  <a:pt x="193" y="239"/>
                </a:cubicBezTo>
                <a:cubicBezTo>
                  <a:pt x="203" y="249"/>
                  <a:pt x="220" y="250"/>
                  <a:pt x="231" y="240"/>
                </a:cubicBezTo>
                <a:cubicBezTo>
                  <a:pt x="250" y="219"/>
                  <a:pt x="250" y="219"/>
                  <a:pt x="250" y="219"/>
                </a:cubicBezTo>
                <a:cubicBezTo>
                  <a:pt x="260" y="209"/>
                  <a:pt x="277" y="210"/>
                  <a:pt x="287" y="221"/>
                </a:cubicBezTo>
                <a:cubicBezTo>
                  <a:pt x="329" y="260"/>
                  <a:pt x="329" y="260"/>
                  <a:pt x="329" y="260"/>
                </a:cubicBezTo>
                <a:cubicBezTo>
                  <a:pt x="339" y="271"/>
                  <a:pt x="337" y="286"/>
                  <a:pt x="328" y="298"/>
                </a:cubicBezTo>
                <a:cubicBezTo>
                  <a:pt x="302" y="330"/>
                  <a:pt x="274" y="333"/>
                  <a:pt x="274" y="3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speech_2" title="Icon of a chat bubble">
            <a:extLst>
              <a:ext uri="{FF2B5EF4-FFF2-40B4-BE49-F238E27FC236}">
                <a16:creationId xmlns:a16="http://schemas.microsoft.com/office/drawing/2014/main" id="{D8268EF6-9D25-4A64-AB8A-879EEA3ECC35}"/>
              </a:ext>
            </a:extLst>
          </p:cNvPr>
          <p:cNvSpPr>
            <a:spLocks noChangeAspect="1" noEditPoints="1"/>
          </p:cNvSpPr>
          <p:nvPr/>
        </p:nvSpPr>
        <p:spPr bwMode="auto">
          <a:xfrm>
            <a:off x="10359747" y="1232023"/>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6" name="floppy" title="Icon of a floppy disk">
            <a:extLst>
              <a:ext uri="{FF2B5EF4-FFF2-40B4-BE49-F238E27FC236}">
                <a16:creationId xmlns:a16="http://schemas.microsoft.com/office/drawing/2014/main" id="{AEC179F7-8412-4184-9460-FC606095C991}"/>
              </a:ext>
            </a:extLst>
          </p:cNvPr>
          <p:cNvSpPr>
            <a:spLocks noChangeAspect="1" noEditPoints="1"/>
          </p:cNvSpPr>
          <p:nvPr/>
        </p:nvSpPr>
        <p:spPr bwMode="auto">
          <a:xfrm>
            <a:off x="5553556" y="2125882"/>
            <a:ext cx="368730" cy="365708"/>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7" name="phone_5" title="Icon of a phone facing down with an arrow pointed down below it">
            <a:extLst>
              <a:ext uri="{FF2B5EF4-FFF2-40B4-BE49-F238E27FC236}">
                <a16:creationId xmlns:a16="http://schemas.microsoft.com/office/drawing/2014/main" id="{2AE7B30C-B067-425B-80E3-62C835321C9E}"/>
              </a:ext>
            </a:extLst>
          </p:cNvPr>
          <p:cNvSpPr>
            <a:spLocks noChangeAspect="1" noEditPoints="1"/>
          </p:cNvSpPr>
          <p:nvPr/>
        </p:nvSpPr>
        <p:spPr bwMode="auto">
          <a:xfrm>
            <a:off x="1693124" y="2125882"/>
            <a:ext cx="409726" cy="365708"/>
          </a:xfrm>
          <a:custGeom>
            <a:avLst/>
            <a:gdLst>
              <a:gd name="T0" fmla="*/ 14 w 330"/>
              <a:gd name="T1" fmla="*/ 88 h 294"/>
              <a:gd name="T2" fmla="*/ 315 w 330"/>
              <a:gd name="T3" fmla="*/ 81 h 294"/>
              <a:gd name="T4" fmla="*/ 327 w 330"/>
              <a:gd name="T5" fmla="*/ 136 h 294"/>
              <a:gd name="T6" fmla="*/ 305 w 330"/>
              <a:gd name="T7" fmla="*/ 156 h 294"/>
              <a:gd name="T8" fmla="*/ 259 w 330"/>
              <a:gd name="T9" fmla="*/ 158 h 294"/>
              <a:gd name="T10" fmla="*/ 239 w 330"/>
              <a:gd name="T11" fmla="*/ 136 h 294"/>
              <a:gd name="T12" fmla="*/ 240 w 330"/>
              <a:gd name="T13" fmla="*/ 118 h 294"/>
              <a:gd name="T14" fmla="*/ 220 w 330"/>
              <a:gd name="T15" fmla="*/ 96 h 294"/>
              <a:gd name="T16" fmla="*/ 112 w 330"/>
              <a:gd name="T17" fmla="*/ 96 h 294"/>
              <a:gd name="T18" fmla="*/ 90 w 330"/>
              <a:gd name="T19" fmla="*/ 116 h 294"/>
              <a:gd name="T20" fmla="*/ 91 w 330"/>
              <a:gd name="T21" fmla="*/ 139 h 294"/>
              <a:gd name="T22" fmla="*/ 69 w 330"/>
              <a:gd name="T23" fmla="*/ 159 h 294"/>
              <a:gd name="T24" fmla="*/ 24 w 330"/>
              <a:gd name="T25" fmla="*/ 160 h 294"/>
              <a:gd name="T26" fmla="*/ 3 w 330"/>
              <a:gd name="T27" fmla="*/ 138 h 294"/>
              <a:gd name="T28" fmla="*/ 14 w 330"/>
              <a:gd name="T29" fmla="*/ 88 h 294"/>
              <a:gd name="T30" fmla="*/ 165 w 330"/>
              <a:gd name="T31" fmla="*/ 158 h 294"/>
              <a:gd name="T32" fmla="*/ 165 w 330"/>
              <a:gd name="T33" fmla="*/ 294 h 294"/>
              <a:gd name="T34" fmla="*/ 95 w 330"/>
              <a:gd name="T35" fmla="*/ 224 h 294"/>
              <a:gd name="T36" fmla="*/ 165 w 330"/>
              <a:gd name="T37" fmla="*/ 294 h 294"/>
              <a:gd name="T38" fmla="*/ 235 w 330"/>
              <a:gd name="T39" fmla="*/ 2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0" h="294">
                <a:moveTo>
                  <a:pt x="14" y="88"/>
                </a:moveTo>
                <a:cubicBezTo>
                  <a:pt x="95" y="3"/>
                  <a:pt x="230" y="0"/>
                  <a:pt x="315" y="81"/>
                </a:cubicBezTo>
                <a:cubicBezTo>
                  <a:pt x="315" y="81"/>
                  <a:pt x="330" y="100"/>
                  <a:pt x="327" y="136"/>
                </a:cubicBezTo>
                <a:cubicBezTo>
                  <a:pt x="325" y="152"/>
                  <a:pt x="316" y="157"/>
                  <a:pt x="305" y="156"/>
                </a:cubicBezTo>
                <a:cubicBezTo>
                  <a:pt x="259" y="158"/>
                  <a:pt x="259" y="158"/>
                  <a:pt x="259" y="158"/>
                </a:cubicBezTo>
                <a:cubicBezTo>
                  <a:pt x="247" y="157"/>
                  <a:pt x="238" y="147"/>
                  <a:pt x="239" y="136"/>
                </a:cubicBezTo>
                <a:cubicBezTo>
                  <a:pt x="240" y="118"/>
                  <a:pt x="240" y="118"/>
                  <a:pt x="240" y="118"/>
                </a:cubicBezTo>
                <a:cubicBezTo>
                  <a:pt x="241" y="106"/>
                  <a:pt x="232" y="97"/>
                  <a:pt x="220" y="96"/>
                </a:cubicBezTo>
                <a:cubicBezTo>
                  <a:pt x="112" y="96"/>
                  <a:pt x="112" y="96"/>
                  <a:pt x="112" y="96"/>
                </a:cubicBezTo>
                <a:cubicBezTo>
                  <a:pt x="100" y="95"/>
                  <a:pt x="91" y="105"/>
                  <a:pt x="90" y="116"/>
                </a:cubicBezTo>
                <a:cubicBezTo>
                  <a:pt x="91" y="139"/>
                  <a:pt x="91" y="139"/>
                  <a:pt x="91" y="139"/>
                </a:cubicBezTo>
                <a:cubicBezTo>
                  <a:pt x="91" y="150"/>
                  <a:pt x="81" y="159"/>
                  <a:pt x="69" y="159"/>
                </a:cubicBezTo>
                <a:cubicBezTo>
                  <a:pt x="24" y="160"/>
                  <a:pt x="24" y="160"/>
                  <a:pt x="24" y="160"/>
                </a:cubicBezTo>
                <a:cubicBezTo>
                  <a:pt x="12" y="160"/>
                  <a:pt x="5" y="150"/>
                  <a:pt x="3" y="138"/>
                </a:cubicBezTo>
                <a:cubicBezTo>
                  <a:pt x="0" y="106"/>
                  <a:pt x="14" y="88"/>
                  <a:pt x="14" y="88"/>
                </a:cubicBezTo>
                <a:close/>
                <a:moveTo>
                  <a:pt x="165" y="158"/>
                </a:moveTo>
                <a:cubicBezTo>
                  <a:pt x="165" y="294"/>
                  <a:pt x="165" y="294"/>
                  <a:pt x="165" y="294"/>
                </a:cubicBezTo>
                <a:moveTo>
                  <a:pt x="95" y="224"/>
                </a:moveTo>
                <a:cubicBezTo>
                  <a:pt x="165" y="294"/>
                  <a:pt x="165" y="294"/>
                  <a:pt x="165" y="294"/>
                </a:cubicBezTo>
                <a:cubicBezTo>
                  <a:pt x="235" y="224"/>
                  <a:pt x="235" y="224"/>
                  <a:pt x="235" y="2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8" name="magnify" title="Icon of a magnifying glass">
            <a:extLst>
              <a:ext uri="{FF2B5EF4-FFF2-40B4-BE49-F238E27FC236}">
                <a16:creationId xmlns:a16="http://schemas.microsoft.com/office/drawing/2014/main" id="{6CBA11C1-9EDF-4B24-BCE3-1809BF29C918}"/>
              </a:ext>
            </a:extLst>
          </p:cNvPr>
          <p:cNvSpPr>
            <a:spLocks noChangeAspect="1" noEditPoints="1"/>
          </p:cNvSpPr>
          <p:nvPr/>
        </p:nvSpPr>
        <p:spPr bwMode="auto">
          <a:xfrm flipH="1">
            <a:off x="10352666" y="2125882"/>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scissors" title="Icon of scissors">
            <a:extLst>
              <a:ext uri="{FF2B5EF4-FFF2-40B4-BE49-F238E27FC236}">
                <a16:creationId xmlns:a16="http://schemas.microsoft.com/office/drawing/2014/main" id="{94EDF4C6-E5A6-462D-A700-AE6DAAEA5694}"/>
              </a:ext>
            </a:extLst>
          </p:cNvPr>
          <p:cNvSpPr>
            <a:spLocks noChangeAspect="1" noEditPoints="1"/>
          </p:cNvSpPr>
          <p:nvPr/>
        </p:nvSpPr>
        <p:spPr bwMode="auto">
          <a:xfrm>
            <a:off x="2741970" y="2125882"/>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hand_2" title="Icon of a hand held out">
            <a:extLst>
              <a:ext uri="{FF2B5EF4-FFF2-40B4-BE49-F238E27FC236}">
                <a16:creationId xmlns:a16="http://schemas.microsoft.com/office/drawing/2014/main" id="{41F6F4C4-46A7-4BD9-82D8-9E654D0E10E1}"/>
              </a:ext>
            </a:extLst>
          </p:cNvPr>
          <p:cNvSpPr>
            <a:spLocks noChangeAspect="1"/>
          </p:cNvSpPr>
          <p:nvPr/>
        </p:nvSpPr>
        <p:spPr bwMode="auto">
          <a:xfrm>
            <a:off x="4572227" y="1292072"/>
            <a:ext cx="411421" cy="204790"/>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1" name="hand_1" title="Icon of an open hand">
            <a:extLst>
              <a:ext uri="{FF2B5EF4-FFF2-40B4-BE49-F238E27FC236}">
                <a16:creationId xmlns:a16="http://schemas.microsoft.com/office/drawing/2014/main" id="{ACA631DC-403A-4297-8B24-76751A9016E5}"/>
              </a:ext>
            </a:extLst>
          </p:cNvPr>
          <p:cNvSpPr>
            <a:spLocks noChangeAspect="1" noEditPoints="1"/>
          </p:cNvSpPr>
          <p:nvPr/>
        </p:nvSpPr>
        <p:spPr bwMode="auto">
          <a:xfrm>
            <a:off x="792301" y="1211611"/>
            <a:ext cx="291401" cy="365708"/>
          </a:xfrm>
          <a:custGeom>
            <a:avLst/>
            <a:gdLst>
              <a:gd name="T0" fmla="*/ 70 w 274"/>
              <a:gd name="T1" fmla="*/ 186 h 346"/>
              <a:gd name="T2" fmla="*/ 89 w 274"/>
              <a:gd name="T3" fmla="*/ 204 h 346"/>
              <a:gd name="T4" fmla="*/ 89 w 274"/>
              <a:gd name="T5" fmla="*/ 204 h 346"/>
              <a:gd name="T6" fmla="*/ 89 w 274"/>
              <a:gd name="T7" fmla="*/ 158 h 346"/>
              <a:gd name="T8" fmla="*/ 89 w 274"/>
              <a:gd name="T9" fmla="*/ 48 h 346"/>
              <a:gd name="T10" fmla="*/ 112 w 274"/>
              <a:gd name="T11" fmla="*/ 24 h 346"/>
              <a:gd name="T12" fmla="*/ 135 w 274"/>
              <a:gd name="T13" fmla="*/ 48 h 346"/>
              <a:gd name="T14" fmla="*/ 135 w 274"/>
              <a:gd name="T15" fmla="*/ 156 h 346"/>
              <a:gd name="T16" fmla="*/ 70 w 274"/>
              <a:gd name="T17" fmla="*/ 186 h 346"/>
              <a:gd name="T18" fmla="*/ 56 w 274"/>
              <a:gd name="T19" fmla="*/ 169 h 346"/>
              <a:gd name="T20" fmla="*/ 13 w 274"/>
              <a:gd name="T21" fmla="*/ 168 h 346"/>
              <a:gd name="T22" fmla="*/ 11 w 274"/>
              <a:gd name="T23" fmla="*/ 210 h 346"/>
              <a:gd name="T24" fmla="*/ 119 w 274"/>
              <a:gd name="T25" fmla="*/ 317 h 346"/>
              <a:gd name="T26" fmla="*/ 199 w 274"/>
              <a:gd name="T27" fmla="*/ 334 h 346"/>
              <a:gd name="T28" fmla="*/ 274 w 274"/>
              <a:gd name="T29" fmla="*/ 256 h 346"/>
              <a:gd name="T30" fmla="*/ 274 w 274"/>
              <a:gd name="T31" fmla="*/ 67 h 346"/>
              <a:gd name="T32" fmla="*/ 251 w 274"/>
              <a:gd name="T33" fmla="*/ 44 h 346"/>
              <a:gd name="T34" fmla="*/ 228 w 274"/>
              <a:gd name="T35" fmla="*/ 67 h 346"/>
              <a:gd name="T36" fmla="*/ 181 w 274"/>
              <a:gd name="T37" fmla="*/ 156 h 346"/>
              <a:gd name="T38" fmla="*/ 181 w 274"/>
              <a:gd name="T39" fmla="*/ 23 h 346"/>
              <a:gd name="T40" fmla="*/ 158 w 274"/>
              <a:gd name="T41" fmla="*/ 0 h 346"/>
              <a:gd name="T42" fmla="*/ 135 w 274"/>
              <a:gd name="T43" fmla="*/ 23 h 346"/>
              <a:gd name="T44" fmla="*/ 135 w 274"/>
              <a:gd name="T45" fmla="*/ 44 h 346"/>
              <a:gd name="T46" fmla="*/ 228 w 274"/>
              <a:gd name="T47" fmla="*/ 169 h 346"/>
              <a:gd name="T48" fmla="*/ 228 w 274"/>
              <a:gd name="T49" fmla="*/ 44 h 346"/>
              <a:gd name="T50" fmla="*/ 204 w 274"/>
              <a:gd name="T51" fmla="*/ 21 h 346"/>
              <a:gd name="T52" fmla="*/ 181 w 274"/>
              <a:gd name="T53" fmla="*/ 4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 h="346">
                <a:moveTo>
                  <a:pt x="70" y="186"/>
                </a:moveTo>
                <a:cubicBezTo>
                  <a:pt x="89" y="204"/>
                  <a:pt x="89" y="204"/>
                  <a:pt x="89" y="204"/>
                </a:cubicBezTo>
                <a:cubicBezTo>
                  <a:pt x="89" y="204"/>
                  <a:pt x="89" y="204"/>
                  <a:pt x="89" y="204"/>
                </a:cubicBezTo>
                <a:cubicBezTo>
                  <a:pt x="89" y="158"/>
                  <a:pt x="89" y="158"/>
                  <a:pt x="89" y="158"/>
                </a:cubicBezTo>
                <a:cubicBezTo>
                  <a:pt x="89" y="48"/>
                  <a:pt x="89" y="48"/>
                  <a:pt x="89" y="48"/>
                </a:cubicBezTo>
                <a:cubicBezTo>
                  <a:pt x="89" y="35"/>
                  <a:pt x="99" y="24"/>
                  <a:pt x="112" y="24"/>
                </a:cubicBezTo>
                <a:cubicBezTo>
                  <a:pt x="125" y="24"/>
                  <a:pt x="135" y="35"/>
                  <a:pt x="135" y="48"/>
                </a:cubicBezTo>
                <a:cubicBezTo>
                  <a:pt x="135" y="156"/>
                  <a:pt x="135" y="156"/>
                  <a:pt x="135" y="156"/>
                </a:cubicBezTo>
                <a:moveTo>
                  <a:pt x="70" y="186"/>
                </a:moveTo>
                <a:cubicBezTo>
                  <a:pt x="56" y="169"/>
                  <a:pt x="56" y="169"/>
                  <a:pt x="56" y="169"/>
                </a:cubicBezTo>
                <a:cubicBezTo>
                  <a:pt x="45" y="157"/>
                  <a:pt x="26" y="156"/>
                  <a:pt x="13" y="168"/>
                </a:cubicBezTo>
                <a:cubicBezTo>
                  <a:pt x="1" y="179"/>
                  <a:pt x="0" y="198"/>
                  <a:pt x="11" y="210"/>
                </a:cubicBezTo>
                <a:cubicBezTo>
                  <a:pt x="119" y="317"/>
                  <a:pt x="119" y="317"/>
                  <a:pt x="119" y="317"/>
                </a:cubicBezTo>
                <a:cubicBezTo>
                  <a:pt x="119" y="317"/>
                  <a:pt x="148" y="346"/>
                  <a:pt x="199" y="334"/>
                </a:cubicBezTo>
                <a:cubicBezTo>
                  <a:pt x="252" y="322"/>
                  <a:pt x="274" y="282"/>
                  <a:pt x="274" y="256"/>
                </a:cubicBezTo>
                <a:cubicBezTo>
                  <a:pt x="274" y="67"/>
                  <a:pt x="274" y="67"/>
                  <a:pt x="274" y="67"/>
                </a:cubicBezTo>
                <a:cubicBezTo>
                  <a:pt x="274" y="54"/>
                  <a:pt x="264" y="44"/>
                  <a:pt x="251" y="44"/>
                </a:cubicBezTo>
                <a:cubicBezTo>
                  <a:pt x="238" y="44"/>
                  <a:pt x="228" y="54"/>
                  <a:pt x="228" y="67"/>
                </a:cubicBezTo>
                <a:moveTo>
                  <a:pt x="181" y="156"/>
                </a:moveTo>
                <a:cubicBezTo>
                  <a:pt x="181" y="23"/>
                  <a:pt x="181" y="23"/>
                  <a:pt x="181" y="23"/>
                </a:cubicBezTo>
                <a:cubicBezTo>
                  <a:pt x="181" y="11"/>
                  <a:pt x="171" y="0"/>
                  <a:pt x="158" y="0"/>
                </a:cubicBezTo>
                <a:cubicBezTo>
                  <a:pt x="145" y="0"/>
                  <a:pt x="135" y="11"/>
                  <a:pt x="135" y="23"/>
                </a:cubicBezTo>
                <a:cubicBezTo>
                  <a:pt x="135" y="44"/>
                  <a:pt x="135" y="44"/>
                  <a:pt x="135" y="44"/>
                </a:cubicBezTo>
                <a:moveTo>
                  <a:pt x="228" y="169"/>
                </a:moveTo>
                <a:cubicBezTo>
                  <a:pt x="228" y="44"/>
                  <a:pt x="228" y="44"/>
                  <a:pt x="228" y="44"/>
                </a:cubicBezTo>
                <a:cubicBezTo>
                  <a:pt x="228" y="31"/>
                  <a:pt x="217" y="21"/>
                  <a:pt x="204" y="21"/>
                </a:cubicBezTo>
                <a:cubicBezTo>
                  <a:pt x="192" y="21"/>
                  <a:pt x="181" y="31"/>
                  <a:pt x="181" y="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7452390" y="1211611"/>
            <a:ext cx="420518" cy="365708"/>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6489130" y="1211611"/>
            <a:ext cx="417549" cy="36570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9376906" y="1280888"/>
            <a:ext cx="411421" cy="22715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5" name="crop" title="Icon of a crop symbol">
            <a:extLst>
              <a:ext uri="{FF2B5EF4-FFF2-40B4-BE49-F238E27FC236}">
                <a16:creationId xmlns:a16="http://schemas.microsoft.com/office/drawing/2014/main" id="{01438E6E-E1D9-401B-A75B-77645CB27245}"/>
              </a:ext>
            </a:extLst>
          </p:cNvPr>
          <p:cNvSpPr>
            <a:spLocks noChangeAspect="1" noEditPoints="1"/>
          </p:cNvSpPr>
          <p:nvPr/>
        </p:nvSpPr>
        <p:spPr bwMode="auto">
          <a:xfrm>
            <a:off x="6515052" y="2125882"/>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6" name="Copy_E8C8" title="Icon of two documents stacked together">
            <a:extLst>
              <a:ext uri="{FF2B5EF4-FFF2-40B4-BE49-F238E27FC236}">
                <a16:creationId xmlns:a16="http://schemas.microsoft.com/office/drawing/2014/main" id="{EF96ACCC-577F-48BB-9890-5FB1CFB362B2}"/>
              </a:ext>
            </a:extLst>
          </p:cNvPr>
          <p:cNvSpPr>
            <a:spLocks noChangeAspect="1" noEditPoints="1"/>
          </p:cNvSpPr>
          <p:nvPr/>
        </p:nvSpPr>
        <p:spPr bwMode="auto">
          <a:xfrm>
            <a:off x="9427094" y="2125882"/>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7" name="Freeform 96"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739411" y="3040151"/>
            <a:ext cx="397181" cy="365708"/>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8"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1717554" y="3040151"/>
            <a:ext cx="360864"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9" name="Send" title="Icon of a paper airplane">
            <a:extLst>
              <a:ext uri="{FF2B5EF4-FFF2-40B4-BE49-F238E27FC236}">
                <a16:creationId xmlns:a16="http://schemas.microsoft.com/office/drawing/2014/main" id="{7F2C6257-A7CD-41A5-AFEB-A3BC91042FBD}"/>
              </a:ext>
            </a:extLst>
          </p:cNvPr>
          <p:cNvSpPr>
            <a:spLocks noChangeAspect="1" noEditPoints="1"/>
          </p:cNvSpPr>
          <p:nvPr/>
        </p:nvSpPr>
        <p:spPr bwMode="auto">
          <a:xfrm>
            <a:off x="2629401" y="3070079"/>
            <a:ext cx="457135" cy="305853"/>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0" name="Star rating" title="Icon of three stars">
            <a:extLst>
              <a:ext uri="{FF2B5EF4-FFF2-40B4-BE49-F238E27FC236}">
                <a16:creationId xmlns:a16="http://schemas.microsoft.com/office/drawing/2014/main" id="{54E52081-6676-4545-BF7D-8BD6C933A187}"/>
              </a:ext>
            </a:extLst>
          </p:cNvPr>
          <p:cNvSpPr>
            <a:spLocks noChangeAspect="1" noEditPoints="1"/>
          </p:cNvSpPr>
          <p:nvPr/>
        </p:nvSpPr>
        <p:spPr bwMode="auto">
          <a:xfrm>
            <a:off x="3612243" y="3168052"/>
            <a:ext cx="411421" cy="109908"/>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1"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4596195" y="3040151"/>
            <a:ext cx="363486" cy="365708"/>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2" name="check" title="Icon of a checkmark">
            <a:extLst>
              <a:ext uri="{FF2B5EF4-FFF2-40B4-BE49-F238E27FC236}">
                <a16:creationId xmlns:a16="http://schemas.microsoft.com/office/drawing/2014/main" id="{C30C9B8C-3E7C-474E-B021-6400A547B914}"/>
              </a:ext>
            </a:extLst>
          </p:cNvPr>
          <p:cNvSpPr>
            <a:spLocks noChangeAspect="1"/>
          </p:cNvSpPr>
          <p:nvPr/>
        </p:nvSpPr>
        <p:spPr bwMode="auto">
          <a:xfrm>
            <a:off x="6492194" y="3077751"/>
            <a:ext cx="411421" cy="29051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3" name="check 3" title="Icon of a checkmark with a circle around it">
            <a:extLst>
              <a:ext uri="{FF2B5EF4-FFF2-40B4-BE49-F238E27FC236}">
                <a16:creationId xmlns:a16="http://schemas.microsoft.com/office/drawing/2014/main" id="{675E6937-BEF0-4744-9FB2-D3495BDBF425}"/>
              </a:ext>
            </a:extLst>
          </p:cNvPr>
          <p:cNvSpPr>
            <a:spLocks noChangeAspect="1" noEditPoints="1"/>
          </p:cNvSpPr>
          <p:nvPr/>
        </p:nvSpPr>
        <p:spPr bwMode="auto">
          <a:xfrm>
            <a:off x="7478730" y="3040151"/>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math" title="Icon of math symbols">
            <a:extLst>
              <a:ext uri="{FF2B5EF4-FFF2-40B4-BE49-F238E27FC236}">
                <a16:creationId xmlns:a16="http://schemas.microsoft.com/office/drawing/2014/main" id="{66BD6A05-49EF-4D15-AC75-C3157EDF4FE6}"/>
              </a:ext>
            </a:extLst>
          </p:cNvPr>
          <p:cNvSpPr>
            <a:spLocks noChangeAspect="1" noEditPoints="1"/>
          </p:cNvSpPr>
          <p:nvPr/>
        </p:nvSpPr>
        <p:spPr bwMode="auto">
          <a:xfrm>
            <a:off x="10348554" y="3040151"/>
            <a:ext cx="388098" cy="365708"/>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5" name="plus" title="Icon of a plus sign">
            <a:extLst>
              <a:ext uri="{FF2B5EF4-FFF2-40B4-BE49-F238E27FC236}">
                <a16:creationId xmlns:a16="http://schemas.microsoft.com/office/drawing/2014/main" id="{2872CFBE-7A6F-40C6-AE14-2B6C52DFBEB2}"/>
              </a:ext>
            </a:extLst>
          </p:cNvPr>
          <p:cNvSpPr>
            <a:spLocks noChangeAspect="1" noEditPoints="1"/>
          </p:cNvSpPr>
          <p:nvPr/>
        </p:nvSpPr>
        <p:spPr bwMode="auto">
          <a:xfrm>
            <a:off x="9399763" y="3040151"/>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6"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840628" y="3954419"/>
            <a:ext cx="194747" cy="36570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7" name="percent" title="Icon of a percentage sign">
            <a:extLst>
              <a:ext uri="{FF2B5EF4-FFF2-40B4-BE49-F238E27FC236}">
                <a16:creationId xmlns:a16="http://schemas.microsoft.com/office/drawing/2014/main" id="{1307EC0E-8C67-4906-8921-287A530F06FE}"/>
              </a:ext>
            </a:extLst>
          </p:cNvPr>
          <p:cNvSpPr>
            <a:spLocks noChangeAspect="1" noEditPoints="1"/>
          </p:cNvSpPr>
          <p:nvPr/>
        </p:nvSpPr>
        <p:spPr bwMode="auto">
          <a:xfrm>
            <a:off x="11330271" y="3040151"/>
            <a:ext cx="344630" cy="365708"/>
          </a:xfrm>
          <a:custGeom>
            <a:avLst/>
            <a:gdLst>
              <a:gd name="T0" fmla="*/ 181 w 237"/>
              <a:gd name="T1" fmla="*/ 0 h 252"/>
              <a:gd name="T2" fmla="*/ 54 w 237"/>
              <a:gd name="T3" fmla="*/ 252 h 252"/>
              <a:gd name="T4" fmla="*/ 195 w 237"/>
              <a:gd name="T5" fmla="*/ 160 h 252"/>
              <a:gd name="T6" fmla="*/ 153 w 237"/>
              <a:gd name="T7" fmla="*/ 202 h 252"/>
              <a:gd name="T8" fmla="*/ 195 w 237"/>
              <a:gd name="T9" fmla="*/ 244 h 252"/>
              <a:gd name="T10" fmla="*/ 237 w 237"/>
              <a:gd name="T11" fmla="*/ 202 h 252"/>
              <a:gd name="T12" fmla="*/ 195 w 237"/>
              <a:gd name="T13" fmla="*/ 160 h 252"/>
              <a:gd name="T14" fmla="*/ 42 w 237"/>
              <a:gd name="T15" fmla="*/ 8 h 252"/>
              <a:gd name="T16" fmla="*/ 0 w 237"/>
              <a:gd name="T17" fmla="*/ 50 h 252"/>
              <a:gd name="T18" fmla="*/ 42 w 237"/>
              <a:gd name="T19" fmla="*/ 92 h 252"/>
              <a:gd name="T20" fmla="*/ 84 w 237"/>
              <a:gd name="T21" fmla="*/ 50 h 252"/>
              <a:gd name="T22" fmla="*/ 42 w 237"/>
              <a:gd name="T23" fmla="*/ 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52">
                <a:moveTo>
                  <a:pt x="181" y="0"/>
                </a:moveTo>
                <a:cubicBezTo>
                  <a:pt x="54" y="252"/>
                  <a:pt x="54" y="252"/>
                  <a:pt x="54" y="252"/>
                </a:cubicBezTo>
                <a:moveTo>
                  <a:pt x="195" y="160"/>
                </a:moveTo>
                <a:cubicBezTo>
                  <a:pt x="172" y="160"/>
                  <a:pt x="153" y="179"/>
                  <a:pt x="153" y="202"/>
                </a:cubicBezTo>
                <a:cubicBezTo>
                  <a:pt x="153" y="225"/>
                  <a:pt x="172" y="244"/>
                  <a:pt x="195" y="244"/>
                </a:cubicBezTo>
                <a:cubicBezTo>
                  <a:pt x="218" y="244"/>
                  <a:pt x="237" y="225"/>
                  <a:pt x="237" y="202"/>
                </a:cubicBezTo>
                <a:cubicBezTo>
                  <a:pt x="237" y="179"/>
                  <a:pt x="218" y="160"/>
                  <a:pt x="195" y="160"/>
                </a:cubicBezTo>
                <a:close/>
                <a:moveTo>
                  <a:pt x="42" y="8"/>
                </a:moveTo>
                <a:cubicBezTo>
                  <a:pt x="19" y="8"/>
                  <a:pt x="0" y="27"/>
                  <a:pt x="0" y="50"/>
                </a:cubicBezTo>
                <a:cubicBezTo>
                  <a:pt x="0" y="73"/>
                  <a:pt x="19" y="92"/>
                  <a:pt x="42" y="92"/>
                </a:cubicBezTo>
                <a:cubicBezTo>
                  <a:pt x="65" y="92"/>
                  <a:pt x="84" y="73"/>
                  <a:pt x="84" y="50"/>
                </a:cubicBezTo>
                <a:cubicBezTo>
                  <a:pt x="84" y="27"/>
                  <a:pt x="65" y="8"/>
                  <a:pt x="42" y="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illegal" title="Icon of a circle with a diagonal line through it">
            <a:extLst>
              <a:ext uri="{FF2B5EF4-FFF2-40B4-BE49-F238E27FC236}">
                <a16:creationId xmlns:a16="http://schemas.microsoft.com/office/drawing/2014/main" id="{A6A45BA8-F534-43E9-9F78-E3BFF351374B}"/>
              </a:ext>
            </a:extLst>
          </p:cNvPr>
          <p:cNvSpPr>
            <a:spLocks noChangeAspect="1" noEditPoints="1"/>
          </p:cNvSpPr>
          <p:nvPr/>
        </p:nvSpPr>
        <p:spPr bwMode="auto">
          <a:xfrm>
            <a:off x="8439278" y="3040151"/>
            <a:ext cx="366713" cy="36570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9" name="Share_E72D" title="Icon of a square with an arrow pointing out of it">
            <a:extLst>
              <a:ext uri="{FF2B5EF4-FFF2-40B4-BE49-F238E27FC236}">
                <a16:creationId xmlns:a16="http://schemas.microsoft.com/office/drawing/2014/main" id="{C13D732D-44DE-4C85-AEB8-A2216A34EBB4}"/>
              </a:ext>
            </a:extLst>
          </p:cNvPr>
          <p:cNvSpPr>
            <a:spLocks noChangeAspect="1" noEditPoints="1"/>
          </p:cNvSpPr>
          <p:nvPr/>
        </p:nvSpPr>
        <p:spPr bwMode="auto">
          <a:xfrm>
            <a:off x="2645559" y="3954419"/>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Archive_F03F" title="Icon of an archival box">
            <a:extLst>
              <a:ext uri="{FF2B5EF4-FFF2-40B4-BE49-F238E27FC236}">
                <a16:creationId xmlns:a16="http://schemas.microsoft.com/office/drawing/2014/main" id="{3DB8DA4F-1392-4FA0-8750-4E354A0935BA}"/>
              </a:ext>
            </a:extLst>
          </p:cNvPr>
          <p:cNvSpPr>
            <a:spLocks noChangeAspect="1" noEditPoints="1"/>
          </p:cNvSpPr>
          <p:nvPr/>
        </p:nvSpPr>
        <p:spPr bwMode="auto">
          <a:xfrm>
            <a:off x="3621385" y="3966813"/>
            <a:ext cx="393137" cy="34092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Embed_ECCE" title="Icon of two chevron brackets around a backslash">
            <a:extLst>
              <a:ext uri="{FF2B5EF4-FFF2-40B4-BE49-F238E27FC236}">
                <a16:creationId xmlns:a16="http://schemas.microsoft.com/office/drawing/2014/main" id="{1DB96391-22E1-4DE1-9A99-522E6D766141}"/>
              </a:ext>
            </a:extLst>
          </p:cNvPr>
          <p:cNvSpPr>
            <a:spLocks noChangeAspect="1" noEditPoints="1"/>
          </p:cNvSpPr>
          <p:nvPr/>
        </p:nvSpPr>
        <p:spPr bwMode="auto">
          <a:xfrm>
            <a:off x="1684735" y="3954419"/>
            <a:ext cx="426502" cy="365708"/>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2" name="Warning_E7BA" title="Icon of a triangle with an exclaimation point inside">
            <a:extLst>
              <a:ext uri="{FF2B5EF4-FFF2-40B4-BE49-F238E27FC236}">
                <a16:creationId xmlns:a16="http://schemas.microsoft.com/office/drawing/2014/main" id="{2AC88E6C-E79E-424D-86FB-266978B44CF9}"/>
              </a:ext>
            </a:extLst>
          </p:cNvPr>
          <p:cNvSpPr>
            <a:spLocks noChangeAspect="1" noEditPoints="1"/>
          </p:cNvSpPr>
          <p:nvPr/>
        </p:nvSpPr>
        <p:spPr bwMode="auto">
          <a:xfrm>
            <a:off x="5555158" y="3040151"/>
            <a:ext cx="365523" cy="3657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3" name="Commitments_EC4D" title="Icon of a handshake">
            <a:extLst>
              <a:ext uri="{FF2B5EF4-FFF2-40B4-BE49-F238E27FC236}">
                <a16:creationId xmlns:a16="http://schemas.microsoft.com/office/drawing/2014/main" id="{0949CFC0-4464-47B0-AFDB-D110674F3455}"/>
              </a:ext>
            </a:extLst>
          </p:cNvPr>
          <p:cNvSpPr>
            <a:spLocks noChangeAspect="1" noEditPoints="1"/>
          </p:cNvSpPr>
          <p:nvPr/>
        </p:nvSpPr>
        <p:spPr bwMode="auto">
          <a:xfrm>
            <a:off x="5543736" y="1211611"/>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4" name="Touchscreen" title="Icon of a closed hand with one finger touching a screen">
            <a:extLst>
              <a:ext uri="{FF2B5EF4-FFF2-40B4-BE49-F238E27FC236}">
                <a16:creationId xmlns:a16="http://schemas.microsoft.com/office/drawing/2014/main" id="{1777BEA5-9ECA-4A94-AAAE-A232DE3D5920}"/>
              </a:ext>
            </a:extLst>
          </p:cNvPr>
          <p:cNvSpPr>
            <a:spLocks noChangeAspect="1" noEditPoints="1"/>
          </p:cNvSpPr>
          <p:nvPr/>
        </p:nvSpPr>
        <p:spPr bwMode="auto">
          <a:xfrm>
            <a:off x="3623572" y="1211611"/>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5" name="Touch_E815" title="Icon of a closed hand with one finger pressing a button">
            <a:extLst>
              <a:ext uri="{FF2B5EF4-FFF2-40B4-BE49-F238E27FC236}">
                <a16:creationId xmlns:a16="http://schemas.microsoft.com/office/drawing/2014/main" id="{BDD5756F-6548-4BE5-B490-E922EA7F6F7B}"/>
              </a:ext>
            </a:extLst>
          </p:cNvPr>
          <p:cNvSpPr>
            <a:spLocks noChangeAspect="1" noEditPoints="1"/>
          </p:cNvSpPr>
          <p:nvPr/>
        </p:nvSpPr>
        <p:spPr bwMode="auto">
          <a:xfrm>
            <a:off x="2730320" y="1211611"/>
            <a:ext cx="250230" cy="36570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6" name="FingerInking_ED5F" title="Icon of a closed hand with one finger pointed and a curved line below the finger">
            <a:extLst>
              <a:ext uri="{FF2B5EF4-FFF2-40B4-BE49-F238E27FC236}">
                <a16:creationId xmlns:a16="http://schemas.microsoft.com/office/drawing/2014/main" id="{E9ED7B91-3540-401A-A2CF-0091CAEBB5D1}"/>
              </a:ext>
            </a:extLst>
          </p:cNvPr>
          <p:cNvSpPr>
            <a:spLocks noChangeAspect="1" noEditPoints="1"/>
          </p:cNvSpPr>
          <p:nvPr/>
        </p:nvSpPr>
        <p:spPr bwMode="auto">
          <a:xfrm>
            <a:off x="1715175" y="1211611"/>
            <a:ext cx="365620" cy="365708"/>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7" name="LikeDislike_E8DF" title="Icon of two hands giving a thumbs-up and thumbs-down">
            <a:extLst>
              <a:ext uri="{FF2B5EF4-FFF2-40B4-BE49-F238E27FC236}">
                <a16:creationId xmlns:a16="http://schemas.microsoft.com/office/drawing/2014/main" id="{84172B81-D879-4BB7-B98A-1EBFE06A4045}"/>
              </a:ext>
            </a:extLst>
          </p:cNvPr>
          <p:cNvSpPr>
            <a:spLocks noChangeAspect="1" noEditPoints="1"/>
          </p:cNvSpPr>
          <p:nvPr/>
        </p:nvSpPr>
        <p:spPr bwMode="auto">
          <a:xfrm>
            <a:off x="8435891" y="1211611"/>
            <a:ext cx="369597" cy="365708"/>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8" name="Brush" title="Icon of a paintbrush">
            <a:extLst>
              <a:ext uri="{FF2B5EF4-FFF2-40B4-BE49-F238E27FC236}">
                <a16:creationId xmlns:a16="http://schemas.microsoft.com/office/drawing/2014/main" id="{8B7BB154-3FB9-4C04-A238-B65079D0A4AD}"/>
              </a:ext>
            </a:extLst>
          </p:cNvPr>
          <p:cNvSpPr>
            <a:spLocks noChangeAspect="1" noEditPoints="1"/>
          </p:cNvSpPr>
          <p:nvPr/>
        </p:nvSpPr>
        <p:spPr bwMode="auto">
          <a:xfrm>
            <a:off x="11265823" y="1232437"/>
            <a:ext cx="442473" cy="319995"/>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9" name="Trim_video" title="Icon of a video timeline with trim marks">
            <a:extLst>
              <a:ext uri="{FF2B5EF4-FFF2-40B4-BE49-F238E27FC236}">
                <a16:creationId xmlns:a16="http://schemas.microsoft.com/office/drawing/2014/main" id="{A22AA2F4-3336-4CF3-A6CF-907DAA43C72F}"/>
              </a:ext>
            </a:extLst>
          </p:cNvPr>
          <p:cNvSpPr>
            <a:spLocks noChangeAspect="1" noEditPoints="1"/>
          </p:cNvSpPr>
          <p:nvPr/>
        </p:nvSpPr>
        <p:spPr bwMode="auto">
          <a:xfrm>
            <a:off x="7432668" y="2125750"/>
            <a:ext cx="459963" cy="365708"/>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8740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11019</TotalTime>
  <Words>3505</Words>
  <Application>Microsoft Office PowerPoint</Application>
  <PresentationFormat>Custom</PresentationFormat>
  <Paragraphs>856</Paragraphs>
  <Slides>20</Slides>
  <Notes>4</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Data Transformations</vt:lpstr>
      <vt:lpstr>PowerPoint Presentation</vt:lpstr>
      <vt:lpstr>Data Transformations</vt:lpstr>
      <vt:lpstr>Topics Covered</vt:lpstr>
      <vt:lpstr>Agenda sample 1</vt:lpstr>
      <vt:lpstr>PowerPoint Presentation</vt:lpstr>
      <vt:lpstr>PowerPoint Presentation</vt:lpstr>
      <vt:lpstr>Icon library   /   A</vt:lpstr>
      <vt:lpstr>Icon library   /   A</vt:lpstr>
      <vt:lpstr>Icon library   /   A</vt:lpstr>
      <vt:lpstr>Icon library   /   B–C</vt:lpstr>
      <vt:lpstr>Icon library   /   C</vt:lpstr>
      <vt:lpstr>Icon library   /   D</vt:lpstr>
      <vt:lpstr>Icon library   /   E</vt:lpstr>
      <vt:lpstr>Icon library   /   I–M</vt:lpstr>
      <vt:lpstr>Icon library   /   O</vt:lpstr>
      <vt:lpstr>Icon library   /   P</vt:lpstr>
      <vt:lpstr>Icon library   /   P</vt:lpstr>
      <vt:lpstr>Icon library   /   S–T</vt:lpstr>
      <vt:lpstr>Icon library   /   T–W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226</cp:revision>
  <dcterms:created xsi:type="dcterms:W3CDTF">2016-03-10T00:17:44Z</dcterms:created>
  <dcterms:modified xsi:type="dcterms:W3CDTF">2020-04-01T23:20:28Z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